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6797675" cy="9928225"/>
  <p:defaultTextStyle>
    <a:defPPr>
      <a:defRPr lang="da-DK"/>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57200" algn="l" rtl="0" fontAlgn="base">
      <a:spcBef>
        <a:spcPct val="0"/>
      </a:spcBef>
      <a:spcAft>
        <a:spcPct val="0"/>
      </a:spcAft>
      <a:defRPr sz="2300" kern="1200">
        <a:solidFill>
          <a:schemeClr val="tx1"/>
        </a:solidFill>
        <a:latin typeface="Times New Roman" pitchFamily="18" charset="0"/>
        <a:ea typeface="+mn-ea"/>
        <a:cs typeface="+mn-cs"/>
      </a:defRPr>
    </a:lvl2pPr>
    <a:lvl3pPr marL="914400" algn="l" rtl="0" fontAlgn="base">
      <a:spcBef>
        <a:spcPct val="0"/>
      </a:spcBef>
      <a:spcAft>
        <a:spcPct val="0"/>
      </a:spcAft>
      <a:defRPr sz="2300" kern="1200">
        <a:solidFill>
          <a:schemeClr val="tx1"/>
        </a:solidFill>
        <a:latin typeface="Times New Roman" pitchFamily="18" charset="0"/>
        <a:ea typeface="+mn-ea"/>
        <a:cs typeface="+mn-cs"/>
      </a:defRPr>
    </a:lvl3pPr>
    <a:lvl4pPr marL="1371600" algn="l" rtl="0" fontAlgn="base">
      <a:spcBef>
        <a:spcPct val="0"/>
      </a:spcBef>
      <a:spcAft>
        <a:spcPct val="0"/>
      </a:spcAft>
      <a:defRPr sz="2300" kern="1200">
        <a:solidFill>
          <a:schemeClr val="tx1"/>
        </a:solidFill>
        <a:latin typeface="Times New Roman" pitchFamily="18" charset="0"/>
        <a:ea typeface="+mn-ea"/>
        <a:cs typeface="+mn-cs"/>
      </a:defRPr>
    </a:lvl4pPr>
    <a:lvl5pPr marL="1828800" algn="l" rtl="0" fontAlgn="base">
      <a:spcBef>
        <a:spcPct val="0"/>
      </a:spcBef>
      <a:spcAft>
        <a:spcPct val="0"/>
      </a:spcAft>
      <a:defRPr sz="2300" kern="1200">
        <a:solidFill>
          <a:schemeClr val="tx1"/>
        </a:solidFill>
        <a:latin typeface="Times New Roman" pitchFamily="18" charset="0"/>
        <a:ea typeface="+mn-ea"/>
        <a:cs typeface="+mn-cs"/>
      </a:defRPr>
    </a:lvl5pPr>
    <a:lvl6pPr marL="2286000" algn="l" defTabSz="914400" rtl="0" eaLnBrk="1" latinLnBrk="0" hangingPunct="1">
      <a:defRPr sz="2300" kern="1200">
        <a:solidFill>
          <a:schemeClr val="tx1"/>
        </a:solidFill>
        <a:latin typeface="Times New Roman" pitchFamily="18" charset="0"/>
        <a:ea typeface="+mn-ea"/>
        <a:cs typeface="+mn-cs"/>
      </a:defRPr>
    </a:lvl6pPr>
    <a:lvl7pPr marL="2743200" algn="l" defTabSz="914400" rtl="0" eaLnBrk="1" latinLnBrk="0" hangingPunct="1">
      <a:defRPr sz="2300" kern="1200">
        <a:solidFill>
          <a:schemeClr val="tx1"/>
        </a:solidFill>
        <a:latin typeface="Times New Roman" pitchFamily="18" charset="0"/>
        <a:ea typeface="+mn-ea"/>
        <a:cs typeface="+mn-cs"/>
      </a:defRPr>
    </a:lvl7pPr>
    <a:lvl8pPr marL="3200400" algn="l" defTabSz="914400" rtl="0" eaLnBrk="1" latinLnBrk="0" hangingPunct="1">
      <a:defRPr sz="2300" kern="1200">
        <a:solidFill>
          <a:schemeClr val="tx1"/>
        </a:solidFill>
        <a:latin typeface="Times New Roman" pitchFamily="18" charset="0"/>
        <a:ea typeface="+mn-ea"/>
        <a:cs typeface="+mn-cs"/>
      </a:defRPr>
    </a:lvl8pPr>
    <a:lvl9pPr marL="3657600" algn="l" defTabSz="914400" rtl="0" eaLnBrk="1" latinLnBrk="0" hangingPunct="1">
      <a:defRPr sz="23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6CB6"/>
  </p:clrMru>
</p:presentationPr>
</file>

<file path=ppt/tableStyles.xml><?xml version="1.0" encoding="utf-8"?>
<a:tblStyleLst xmlns:a="http://schemas.openxmlformats.org/drawingml/2006/main" def="{5C22544A-7EE6-4342-B048-85BDC9FD1C3A}">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7411" autoAdjust="0"/>
  </p:normalViewPr>
  <p:slideViewPr>
    <p:cSldViewPr>
      <p:cViewPr>
        <p:scale>
          <a:sx n="50" d="100"/>
          <a:sy n="50" d="100"/>
        </p:scale>
        <p:origin x="-84" y="3630"/>
      </p:cViewPr>
      <p:guideLst>
        <p:guide orient="horz" pos="3220"/>
        <p:guide orient="horz" pos="26263"/>
        <p:guide orient="horz" pos="5035"/>
        <p:guide orient="horz" pos="6895"/>
        <p:guide pos="680"/>
        <p:guide pos="18427"/>
        <p:guide pos="4627"/>
        <p:guide pos="5262"/>
        <p:guide pos="9208"/>
        <p:guide pos="9843"/>
        <p:guide pos="13790"/>
        <p:guide pos="14425"/>
      </p:guideLst>
    </p:cSldViewPr>
  </p:slideViewPr>
  <p:outlineViewPr>
    <p:cViewPr>
      <p:scale>
        <a:sx n="20" d="100"/>
        <a:sy n="20"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tin\Documents\ODT\Euralex%202012\Poster%20papers\grafer%20p&#229;%20engelsk%20til%20Euralex-poster%20artic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rtin\Documents\ODT\Euralex%202012\Poster%20papers\grafer%20p&#229;%20engelsk%20til%20Euralex-poster%20artic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a-DK"/>
  <c:chart>
    <c:title>
      <c:layout>
        <c:manualLayout>
          <c:xMode val="edge"/>
          <c:yMode val="edge"/>
          <c:x val="0.11677495809904037"/>
          <c:y val="3.7290609685343611E-2"/>
        </c:manualLayout>
      </c:layout>
    </c:title>
    <c:plotArea>
      <c:layout/>
      <c:barChart>
        <c:barDir val="col"/>
        <c:grouping val="clustered"/>
        <c:ser>
          <c:idx val="0"/>
          <c:order val="0"/>
          <c:tx>
            <c:strRef>
              <c:f>'Ark1'!$B$10</c:f>
              <c:strCache>
                <c:ptCount val="1"/>
                <c:pt idx="0">
                  <c:v>frequency of 'ha' per 100,000 tokens</c:v>
                </c:pt>
              </c:strCache>
            </c:strRef>
          </c:tx>
          <c:cat>
            <c:strRef>
              <c:f>'Ark1'!$A$11:$A$15</c:f>
              <c:strCache>
                <c:ptCount val="5"/>
                <c:pt idx="0">
                  <c:v>narrative</c:v>
                </c:pt>
                <c:pt idx="1">
                  <c:v>soap box</c:v>
                </c:pt>
                <c:pt idx="2">
                  <c:v>confession</c:v>
                </c:pt>
                <c:pt idx="3">
                  <c:v>reflection</c:v>
                </c:pt>
                <c:pt idx="4">
                  <c:v>joke</c:v>
                </c:pt>
              </c:strCache>
            </c:strRef>
          </c:cat>
          <c:val>
            <c:numRef>
              <c:f>'Ark1'!$B$11:$B$15</c:f>
              <c:numCache>
                <c:formatCode>General</c:formatCode>
                <c:ptCount val="5"/>
                <c:pt idx="0">
                  <c:v>1255.0999999999999</c:v>
                </c:pt>
                <c:pt idx="1">
                  <c:v>320.10000000000002</c:v>
                </c:pt>
                <c:pt idx="2">
                  <c:v>1720.8</c:v>
                </c:pt>
                <c:pt idx="3">
                  <c:v>482</c:v>
                </c:pt>
                <c:pt idx="4">
                  <c:v>3676.5</c:v>
                </c:pt>
              </c:numCache>
            </c:numRef>
          </c:val>
        </c:ser>
        <c:axId val="94313472"/>
        <c:axId val="93164288"/>
      </c:barChart>
      <c:catAx>
        <c:axId val="94313472"/>
        <c:scaling>
          <c:orientation val="minMax"/>
        </c:scaling>
        <c:axPos val="b"/>
        <c:tickLblPos val="nextTo"/>
        <c:crossAx val="93164288"/>
        <c:crosses val="autoZero"/>
        <c:auto val="1"/>
        <c:lblAlgn val="ctr"/>
        <c:lblOffset val="100"/>
      </c:catAx>
      <c:valAx>
        <c:axId val="93164288"/>
        <c:scaling>
          <c:orientation val="minMax"/>
        </c:scaling>
        <c:axPos val="l"/>
        <c:majorGridlines/>
        <c:numFmt formatCode="General" sourceLinked="1"/>
        <c:tickLblPos val="nextTo"/>
        <c:crossAx val="94313472"/>
        <c:crosses val="autoZero"/>
        <c:crossBetween val="between"/>
      </c:valAx>
    </c:plotArea>
    <c:plotVisOnly val="1"/>
  </c:chart>
  <c:txPr>
    <a:bodyPr/>
    <a:lstStyle/>
    <a:p>
      <a:pPr>
        <a:defRPr sz="1800"/>
      </a:pPr>
      <a:endParaRPr lang="da-DK"/>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da-DK"/>
  <c:chart>
    <c:title>
      <c:layout>
        <c:manualLayout>
          <c:xMode val="edge"/>
          <c:yMode val="edge"/>
          <c:x val="0.11745289949862202"/>
          <c:y val="2.715197506235217E-2"/>
        </c:manualLayout>
      </c:layout>
    </c:title>
    <c:plotArea>
      <c:layout/>
      <c:barChart>
        <c:barDir val="col"/>
        <c:grouping val="clustered"/>
        <c:ser>
          <c:idx val="0"/>
          <c:order val="0"/>
          <c:tx>
            <c:strRef>
              <c:f>'Ark1'!$B$1</c:f>
              <c:strCache>
                <c:ptCount val="1"/>
                <c:pt idx="0">
                  <c:v>frequency of 'ha' per 100,000 tokens</c:v>
                </c:pt>
              </c:strCache>
            </c:strRef>
          </c:tx>
          <c:cat>
            <c:strRef>
              <c:f>'Ark1'!$A$2:$A$7</c:f>
              <c:strCache>
                <c:ptCount val="6"/>
                <c:pt idx="0">
                  <c:v>born 1942-1963</c:v>
                </c:pt>
                <c:pt idx="1">
                  <c:v>born 1964-1973</c:v>
                </c:pt>
                <c:pt idx="2">
                  <c:v>born 1974-1996</c:v>
                </c:pt>
                <c:pt idx="4">
                  <c:v>male</c:v>
                </c:pt>
                <c:pt idx="5">
                  <c:v>female</c:v>
                </c:pt>
              </c:strCache>
            </c:strRef>
          </c:cat>
          <c:val>
            <c:numRef>
              <c:f>'Ark1'!$B$2:$B$7</c:f>
              <c:numCache>
                <c:formatCode>General</c:formatCode>
                <c:ptCount val="6"/>
                <c:pt idx="0">
                  <c:v>569.4</c:v>
                </c:pt>
                <c:pt idx="1">
                  <c:v>893.4</c:v>
                </c:pt>
                <c:pt idx="2">
                  <c:v>1090.0999999999999</c:v>
                </c:pt>
                <c:pt idx="4">
                  <c:v>612.29999999999995</c:v>
                </c:pt>
                <c:pt idx="5">
                  <c:v>960.7</c:v>
                </c:pt>
              </c:numCache>
            </c:numRef>
          </c:val>
        </c:ser>
        <c:axId val="95072640"/>
        <c:axId val="95074176"/>
      </c:barChart>
      <c:catAx>
        <c:axId val="95072640"/>
        <c:scaling>
          <c:orientation val="minMax"/>
        </c:scaling>
        <c:axPos val="b"/>
        <c:tickLblPos val="nextTo"/>
        <c:crossAx val="95074176"/>
        <c:crosses val="autoZero"/>
        <c:auto val="1"/>
        <c:lblAlgn val="ctr"/>
        <c:lblOffset val="100"/>
      </c:catAx>
      <c:valAx>
        <c:axId val="95074176"/>
        <c:scaling>
          <c:orientation val="minMax"/>
        </c:scaling>
        <c:axPos val="l"/>
        <c:majorGridlines/>
        <c:numFmt formatCode="General" sourceLinked="1"/>
        <c:tickLblPos val="nextTo"/>
        <c:crossAx val="95072640"/>
        <c:crosses val="autoZero"/>
        <c:crossBetween val="between"/>
      </c:valAx>
    </c:plotArea>
    <c:plotVisOnly val="1"/>
  </c:chart>
  <c:txPr>
    <a:bodyPr/>
    <a:lstStyle/>
    <a:p>
      <a:pPr>
        <a:defRPr sz="1800"/>
      </a:pPr>
      <a:endParaRPr lang="da-DK"/>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smtClean="0"/>
            </a:lvl1pPr>
          </a:lstStyle>
          <a:p>
            <a:pPr>
              <a:defRPr/>
            </a:pPr>
            <a:endParaRPr lang="da-DK"/>
          </a:p>
        </p:txBody>
      </p:sp>
      <p:sp>
        <p:nvSpPr>
          <p:cNvPr id="3" name="Pladsholder til dato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smtClean="0"/>
            </a:lvl1pPr>
          </a:lstStyle>
          <a:p>
            <a:pPr>
              <a:defRPr/>
            </a:pPr>
            <a:fld id="{4048B3E8-C3BD-450B-9EA2-5F26D182C24E}" type="datetimeFigureOut">
              <a:rPr lang="da-DK"/>
              <a:pPr>
                <a:defRPr/>
              </a:pPr>
              <a:t>03-08-2012</a:t>
            </a:fld>
            <a:endParaRPr lang="da-DK"/>
          </a:p>
        </p:txBody>
      </p:sp>
      <p:sp>
        <p:nvSpPr>
          <p:cNvPr id="4" name="Pladsholder til sidefod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smtClean="0"/>
            </a:lvl1pPr>
          </a:lstStyle>
          <a:p>
            <a:pPr>
              <a:defRPr/>
            </a:pPr>
            <a:endParaRPr lang="da-DK"/>
          </a:p>
        </p:txBody>
      </p:sp>
      <p:sp>
        <p:nvSpPr>
          <p:cNvPr id="5" name="Pladsholder til dias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smtClean="0"/>
            </a:lvl1pPr>
          </a:lstStyle>
          <a:p>
            <a:pPr>
              <a:defRPr/>
            </a:pPr>
            <a:fld id="{058E388D-429D-4F6F-B98D-5F51A843FE11}" type="slidenum">
              <a:rPr lang="da-DK"/>
              <a:pPr>
                <a:defRPr/>
              </a:pPr>
              <a:t>‹nr.›</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smtClean="0"/>
            </a:lvl1pPr>
          </a:lstStyle>
          <a:p>
            <a:pPr>
              <a:defRPr/>
            </a:pPr>
            <a:endParaRPr lang="da-DK"/>
          </a:p>
        </p:txBody>
      </p:sp>
      <p:sp>
        <p:nvSpPr>
          <p:cNvPr id="3" name="Pladsholder til dato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smtClean="0"/>
            </a:lvl1pPr>
          </a:lstStyle>
          <a:p>
            <a:pPr>
              <a:defRPr/>
            </a:pPr>
            <a:fld id="{6655A24E-C89E-4131-B15A-AAA016ADA374}" type="datetimeFigureOut">
              <a:rPr lang="da-DK"/>
              <a:pPr>
                <a:defRPr/>
              </a:pPr>
              <a:t>03-08-2012</a:t>
            </a:fld>
            <a:endParaRPr lang="da-DK"/>
          </a:p>
        </p:txBody>
      </p:sp>
      <p:sp>
        <p:nvSpPr>
          <p:cNvPr id="4" name="Pladsholder til diasbillede 3"/>
          <p:cNvSpPr>
            <a:spLocks noGrp="1" noRot="1" noChangeAspect="1"/>
          </p:cNvSpPr>
          <p:nvPr>
            <p:ph type="sldImg" idx="2"/>
          </p:nvPr>
        </p:nvSpPr>
        <p:spPr>
          <a:xfrm>
            <a:off x="2082800" y="744538"/>
            <a:ext cx="2632075" cy="3722687"/>
          </a:xfrm>
          <a:prstGeom prst="rect">
            <a:avLst/>
          </a:prstGeom>
          <a:noFill/>
          <a:ln w="12700">
            <a:solidFill>
              <a:prstClr val="black"/>
            </a:solidFill>
          </a:ln>
        </p:spPr>
        <p:txBody>
          <a:bodyPr vert="horz" lIns="91440" tIns="45720" rIns="91440" bIns="45720" rtlCol="0" anchor="ctr"/>
          <a:lstStyle/>
          <a:p>
            <a:pPr lvl="0"/>
            <a:endParaRPr lang="da-DK" noProof="0" smtClean="0"/>
          </a:p>
        </p:txBody>
      </p:sp>
      <p:sp>
        <p:nvSpPr>
          <p:cNvPr id="5" name="Pladsholder til not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da-DK" noProof="0" dirty="0" smtClean="0"/>
              <a:t>Klik for at redigere typografi i masteren</a:t>
            </a:r>
          </a:p>
          <a:p>
            <a:pPr lvl="1"/>
            <a:r>
              <a:rPr lang="da-DK" noProof="0" dirty="0" smtClean="0"/>
              <a:t>Andet niveau</a:t>
            </a:r>
          </a:p>
          <a:p>
            <a:pPr lvl="2"/>
            <a:r>
              <a:rPr lang="da-DK" noProof="0" dirty="0" smtClean="0"/>
              <a:t>Tredje niveau</a:t>
            </a:r>
          </a:p>
          <a:p>
            <a:pPr lvl="3"/>
            <a:r>
              <a:rPr lang="da-DK" noProof="0" dirty="0" smtClean="0"/>
              <a:t>Fjerde niveau</a:t>
            </a:r>
          </a:p>
          <a:p>
            <a:pPr lvl="4"/>
            <a:r>
              <a:rPr lang="da-DK" noProof="0" dirty="0" smtClean="0"/>
              <a:t>Femte niveau</a:t>
            </a:r>
          </a:p>
        </p:txBody>
      </p:sp>
      <p:sp>
        <p:nvSpPr>
          <p:cNvPr id="6" name="Pladsholder til sidefod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smtClean="0"/>
            </a:lvl1pPr>
          </a:lstStyle>
          <a:p>
            <a:pPr>
              <a:defRPr/>
            </a:pPr>
            <a:endParaRPr lang="da-DK"/>
          </a:p>
        </p:txBody>
      </p:sp>
      <p:sp>
        <p:nvSpPr>
          <p:cNvPr id="7" name="Pladsholder til dias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smtClean="0"/>
            </a:lvl1pPr>
          </a:lstStyle>
          <a:p>
            <a:pPr>
              <a:defRPr/>
            </a:pPr>
            <a:fld id="{254B5EA4-66E1-4583-8B6C-52FAE735DD82}" type="slidenum">
              <a:rPr lang="da-DK"/>
              <a:pPr>
                <a:defRPr/>
              </a:pPr>
              <a:t>‹nr.›</a:t>
            </a:fld>
            <a:endParaRPr lang="da-DK"/>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1514475" y="1714500"/>
            <a:ext cx="27251025" cy="7134225"/>
          </a:xfrm>
          <a:prstGeom prst="rect">
            <a:avLst/>
          </a:prstGeom>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1514475" y="9988550"/>
            <a:ext cx="27251025" cy="28251150"/>
          </a:xfrm>
          <a:prstGeom prst="rect">
            <a:avLst/>
          </a:prstGeo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21953538" y="1714500"/>
            <a:ext cx="6811962" cy="36525200"/>
          </a:xfrm>
          <a:prstGeom prst="rect">
            <a:avLst/>
          </a:prstGeo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1514475" y="1714500"/>
            <a:ext cx="20286663" cy="36525200"/>
          </a:xfrm>
          <a:prstGeom prst="rect">
            <a:avLst/>
          </a:prstGeo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1514475" y="1714500"/>
            <a:ext cx="27251025" cy="7134225"/>
          </a:xfrm>
          <a:prstGeom prst="rect">
            <a:avLst/>
          </a:prstGeom>
        </p:spPr>
        <p:txBody>
          <a:bodyPr/>
          <a:lstStyle/>
          <a:p>
            <a:r>
              <a:rPr lang="da-DK" smtClean="0"/>
              <a:t>Klik for at redigere titeltypografi i masteren</a:t>
            </a:r>
            <a:endParaRPr lang="da-DK"/>
          </a:p>
        </p:txBody>
      </p:sp>
      <p:sp>
        <p:nvSpPr>
          <p:cNvPr id="3" name="Pladsholder til indhold 2"/>
          <p:cNvSpPr>
            <a:spLocks noGrp="1"/>
          </p:cNvSpPr>
          <p:nvPr>
            <p:ph idx="1"/>
          </p:nvPr>
        </p:nvSpPr>
        <p:spPr>
          <a:xfrm>
            <a:off x="1514475" y="9988550"/>
            <a:ext cx="27251025" cy="28251150"/>
          </a:xfrm>
          <a:prstGeom prst="rect">
            <a:avLst/>
          </a:prstGeom>
        </p:spPr>
        <p:txBody>
          <a:bodyPr/>
          <a:lstStyle>
            <a:lvl2pPr>
              <a:defRPr sz="8000"/>
            </a:lvl2pPr>
            <a:lvl3pPr>
              <a:defRPr sz="5400"/>
            </a:lvl3pPr>
            <a:lvl4pPr>
              <a:defRPr sz="3200"/>
            </a:lvl4pPr>
            <a:lvl5pPr>
              <a:defRPr sz="2800"/>
            </a:lvl5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2392363" y="27508200"/>
            <a:ext cx="25738137" cy="8502650"/>
          </a:xfrm>
          <a:prstGeom prst="rect">
            <a:avLst/>
          </a:prstGeom>
        </p:spPr>
        <p:txBody>
          <a:bodyPr anchor="t"/>
          <a:lstStyle>
            <a:lvl1pPr algn="l">
              <a:defRPr sz="4800" b="1" cap="all"/>
            </a:lvl1p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2392363" y="18143538"/>
            <a:ext cx="25738137" cy="9364662"/>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1514475" y="1714500"/>
            <a:ext cx="27251025" cy="7134225"/>
          </a:xfrm>
          <a:prstGeom prst="rect">
            <a:avLst/>
          </a:prstGeom>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1514475" y="9988550"/>
            <a:ext cx="13549313" cy="282511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indhold 3"/>
          <p:cNvSpPr>
            <a:spLocks noGrp="1"/>
          </p:cNvSpPr>
          <p:nvPr>
            <p:ph sz="half" idx="2"/>
          </p:nvPr>
        </p:nvSpPr>
        <p:spPr>
          <a:xfrm>
            <a:off x="15216188" y="9988550"/>
            <a:ext cx="13549312" cy="282511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1514475" y="1714500"/>
            <a:ext cx="27251025" cy="7134225"/>
          </a:xfrm>
          <a:prstGeom prst="rect">
            <a:avLst/>
          </a:prstGeo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1514475" y="9582150"/>
            <a:ext cx="13377863" cy="3994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1514475" y="13576300"/>
            <a:ext cx="13377863" cy="246634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15381288" y="9582150"/>
            <a:ext cx="13384212" cy="3994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15381288" y="13576300"/>
            <a:ext cx="13384212" cy="246634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1514475" y="1714500"/>
            <a:ext cx="27251025" cy="7134225"/>
          </a:xfrm>
          <a:prstGeom prst="rect">
            <a:avLst/>
          </a:prstGeom>
        </p:spPr>
        <p:txBody>
          <a:bodyPr/>
          <a:lstStyle/>
          <a:p>
            <a:r>
              <a:rPr lang="da-DK" smtClean="0"/>
              <a:t>Klik for at redigere titeltypografi i masteren</a:t>
            </a:r>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514475" y="1704975"/>
            <a:ext cx="9961563" cy="7253288"/>
          </a:xfrm>
          <a:prstGeom prst="rect">
            <a:avLst/>
          </a:prstGeom>
        </p:spPr>
        <p:txBody>
          <a:bodyPr anchor="b"/>
          <a:lstStyle>
            <a:lvl1pPr algn="l">
              <a:defRPr sz="2000" b="1"/>
            </a:lvl1pPr>
          </a:lstStyle>
          <a:p>
            <a:r>
              <a:rPr lang="da-DK" dirty="0" smtClean="0"/>
              <a:t>Klik for at redigere titeltypografi i masteren</a:t>
            </a:r>
            <a:endParaRPr lang="da-DK" dirty="0"/>
          </a:p>
        </p:txBody>
      </p:sp>
      <p:sp>
        <p:nvSpPr>
          <p:cNvPr id="3" name="Pladsholder til indhold 2"/>
          <p:cNvSpPr>
            <a:spLocks noGrp="1"/>
          </p:cNvSpPr>
          <p:nvPr>
            <p:ph idx="1"/>
          </p:nvPr>
        </p:nvSpPr>
        <p:spPr>
          <a:xfrm>
            <a:off x="11837988" y="1704975"/>
            <a:ext cx="16927512" cy="365347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tekst 3"/>
          <p:cNvSpPr>
            <a:spLocks noGrp="1"/>
          </p:cNvSpPr>
          <p:nvPr>
            <p:ph type="body" sz="half" idx="2"/>
          </p:nvPr>
        </p:nvSpPr>
        <p:spPr>
          <a:xfrm>
            <a:off x="1514475" y="8958263"/>
            <a:ext cx="9961563" cy="292814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5935663" y="29965650"/>
            <a:ext cx="18167350" cy="3538538"/>
          </a:xfrm>
          <a:prstGeom prst="rect">
            <a:avLst/>
          </a:prstGeo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5935663" y="3824288"/>
            <a:ext cx="18167350" cy="256857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5935663" y="33504188"/>
            <a:ext cx="18167350" cy="50228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2" name="Rectangle 108"/>
          <p:cNvSpPr>
            <a:spLocks noChangeArrowheads="1"/>
          </p:cNvSpPr>
          <p:nvPr/>
        </p:nvSpPr>
        <p:spPr bwMode="auto">
          <a:xfrm>
            <a:off x="0" y="0"/>
            <a:ext cx="30279975" cy="42808525"/>
          </a:xfrm>
          <a:prstGeom prst="rect">
            <a:avLst/>
          </a:prstGeom>
          <a:noFill/>
          <a:ln w="3810">
            <a:solidFill>
              <a:schemeClr val="tx1"/>
            </a:solidFill>
            <a:miter lim="800000"/>
            <a:headEnd/>
            <a:tailEnd/>
          </a:ln>
          <a:effectLst/>
        </p:spPr>
        <p:txBody>
          <a:bodyPr wrap="none" anchor="ctr"/>
          <a:lstStyle/>
          <a:p>
            <a:pPr>
              <a:defRPr/>
            </a:pPr>
            <a:endParaRPr lang="da-DK"/>
          </a:p>
        </p:txBody>
      </p:sp>
      <p:sp>
        <p:nvSpPr>
          <p:cNvPr id="1310" name="Rectangle 286"/>
          <p:cNvSpPr>
            <a:spLocks noChangeArrowheads="1"/>
          </p:cNvSpPr>
          <p:nvPr/>
        </p:nvSpPr>
        <p:spPr bwMode="auto">
          <a:xfrm>
            <a:off x="-15875" y="26988"/>
            <a:ext cx="10801350" cy="2663825"/>
          </a:xfrm>
          <a:prstGeom prst="rect">
            <a:avLst/>
          </a:prstGeom>
          <a:noFill/>
          <a:ln w="9525">
            <a:noFill/>
            <a:miter lim="800000"/>
            <a:headEnd/>
            <a:tailEnd/>
          </a:ln>
        </p:spPr>
        <p:txBody>
          <a:bodyPr lIns="1020492" tIns="1020492" rIns="0" bIns="0"/>
          <a:lstStyle/>
          <a:p>
            <a:pPr defTabSz="863600" eaLnBrk="0" hangingPunct="0">
              <a:lnSpc>
                <a:spcPct val="164000"/>
              </a:lnSpc>
              <a:defRPr/>
            </a:pPr>
            <a:r>
              <a:rPr lang="en-US" sz="3200"/>
              <a:t>F A C U L T Y   O F   H U M A N I T I E S</a:t>
            </a:r>
          </a:p>
          <a:p>
            <a:pPr defTabSz="863600" eaLnBrk="0" hangingPunct="0">
              <a:lnSpc>
                <a:spcPct val="164000"/>
              </a:lnSpc>
              <a:defRPr/>
            </a:pPr>
            <a:r>
              <a:rPr lang="en-US" sz="2600"/>
              <a:t>U N I V E R S I T Y   O F  C O P E N H A G E N</a:t>
            </a:r>
          </a:p>
          <a:p>
            <a:pPr defTabSz="863600" eaLnBrk="0" hangingPunct="0">
              <a:lnSpc>
                <a:spcPct val="164000"/>
              </a:lnSpc>
              <a:defRPr/>
            </a:pPr>
            <a:endParaRPr lang="en-US" sz="2800"/>
          </a:p>
        </p:txBody>
      </p:sp>
      <p:pic>
        <p:nvPicPr>
          <p:cNvPr id="2052" name="Picture 289" descr="B_HUM_cmyk"/>
          <p:cNvPicPr>
            <a:picLocks noChangeAspect="1" noChangeArrowheads="1"/>
          </p:cNvPicPr>
          <p:nvPr/>
        </p:nvPicPr>
        <p:blipFill>
          <a:blip r:embed="rId13" cstate="print"/>
          <a:srcRect/>
          <a:stretch>
            <a:fillRect/>
          </a:stretch>
        </p:blipFill>
        <p:spPr bwMode="auto">
          <a:xfrm>
            <a:off x="26152475" y="1079500"/>
            <a:ext cx="2505075" cy="3454400"/>
          </a:xfrm>
          <a:prstGeom prst="rect">
            <a:avLst/>
          </a:prstGeom>
          <a:noFill/>
          <a:ln w="9525">
            <a:noFill/>
            <a:miter lim="800000"/>
            <a:headEnd/>
            <a:tailEnd/>
          </a:ln>
        </p:spPr>
      </p:pic>
      <p:sp>
        <p:nvSpPr>
          <p:cNvPr id="1314" name="Rectangle 290"/>
          <p:cNvSpPr>
            <a:spLocks noChangeArrowheads="1"/>
          </p:cNvSpPr>
          <p:nvPr/>
        </p:nvSpPr>
        <p:spPr bwMode="auto">
          <a:xfrm>
            <a:off x="0" y="4318000"/>
            <a:ext cx="30265688" cy="19050"/>
          </a:xfrm>
          <a:prstGeom prst="rect">
            <a:avLst/>
          </a:prstGeom>
          <a:solidFill>
            <a:srgbClr val="0F6CB6"/>
          </a:solidFill>
          <a:ln w="9525">
            <a:noFill/>
            <a:miter lim="800000"/>
            <a:headEnd/>
            <a:tailEnd/>
          </a:ln>
        </p:spPr>
        <p:txBody>
          <a:bodyPr/>
          <a:lstStyle/>
          <a:p>
            <a:pPr>
              <a:defRPr/>
            </a:pPr>
            <a:endParaRPr lang="da-DK"/>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defTabSz="4176713" rtl="0" eaLnBrk="0" fontAlgn="base" hangingPunct="0">
        <a:spcBef>
          <a:spcPct val="0"/>
        </a:spcBef>
        <a:spcAft>
          <a:spcPct val="0"/>
        </a:spcAft>
        <a:defRPr sz="9100" b="1">
          <a:solidFill>
            <a:schemeClr val="tx2"/>
          </a:solidFill>
          <a:latin typeface="+mj-lt"/>
          <a:ea typeface="+mj-ea"/>
          <a:cs typeface="+mj-cs"/>
        </a:defRPr>
      </a:lvl1pPr>
      <a:lvl2pPr algn="l" defTabSz="4176713" rtl="0" eaLnBrk="0" fontAlgn="base" hangingPunct="0">
        <a:spcBef>
          <a:spcPct val="0"/>
        </a:spcBef>
        <a:spcAft>
          <a:spcPct val="0"/>
        </a:spcAft>
        <a:defRPr sz="9100" b="1">
          <a:solidFill>
            <a:schemeClr val="tx2"/>
          </a:solidFill>
          <a:latin typeface="Arial" charset="0"/>
        </a:defRPr>
      </a:lvl2pPr>
      <a:lvl3pPr algn="l" defTabSz="4176713" rtl="0" eaLnBrk="0" fontAlgn="base" hangingPunct="0">
        <a:spcBef>
          <a:spcPct val="0"/>
        </a:spcBef>
        <a:spcAft>
          <a:spcPct val="0"/>
        </a:spcAft>
        <a:defRPr sz="9100" b="1">
          <a:solidFill>
            <a:schemeClr val="tx2"/>
          </a:solidFill>
          <a:latin typeface="Arial" charset="0"/>
        </a:defRPr>
      </a:lvl3pPr>
      <a:lvl4pPr algn="l" defTabSz="4176713" rtl="0" eaLnBrk="0" fontAlgn="base" hangingPunct="0">
        <a:spcBef>
          <a:spcPct val="0"/>
        </a:spcBef>
        <a:spcAft>
          <a:spcPct val="0"/>
        </a:spcAft>
        <a:defRPr sz="9100" b="1">
          <a:solidFill>
            <a:schemeClr val="tx2"/>
          </a:solidFill>
          <a:latin typeface="Arial" charset="0"/>
        </a:defRPr>
      </a:lvl4pPr>
      <a:lvl5pPr algn="l" defTabSz="4176713" rtl="0" eaLnBrk="0" fontAlgn="base" hangingPunct="0">
        <a:spcBef>
          <a:spcPct val="0"/>
        </a:spcBef>
        <a:spcAft>
          <a:spcPct val="0"/>
        </a:spcAft>
        <a:defRPr sz="9100" b="1">
          <a:solidFill>
            <a:schemeClr val="tx2"/>
          </a:solidFill>
          <a:latin typeface="Arial" charset="0"/>
        </a:defRPr>
      </a:lvl5pPr>
      <a:lvl6pPr marL="457200" algn="l" defTabSz="4176713" rtl="0" fontAlgn="base">
        <a:spcBef>
          <a:spcPct val="0"/>
        </a:spcBef>
        <a:spcAft>
          <a:spcPct val="0"/>
        </a:spcAft>
        <a:defRPr sz="9100" b="1">
          <a:solidFill>
            <a:schemeClr val="tx2"/>
          </a:solidFill>
          <a:latin typeface="Arial" charset="0"/>
        </a:defRPr>
      </a:lvl6pPr>
      <a:lvl7pPr marL="914400" algn="l" defTabSz="4176713" rtl="0" fontAlgn="base">
        <a:spcBef>
          <a:spcPct val="0"/>
        </a:spcBef>
        <a:spcAft>
          <a:spcPct val="0"/>
        </a:spcAft>
        <a:defRPr sz="9100" b="1">
          <a:solidFill>
            <a:schemeClr val="tx2"/>
          </a:solidFill>
          <a:latin typeface="Arial" charset="0"/>
        </a:defRPr>
      </a:lvl7pPr>
      <a:lvl8pPr marL="1371600" algn="l" defTabSz="4176713" rtl="0" fontAlgn="base">
        <a:spcBef>
          <a:spcPct val="0"/>
        </a:spcBef>
        <a:spcAft>
          <a:spcPct val="0"/>
        </a:spcAft>
        <a:defRPr sz="9100" b="1">
          <a:solidFill>
            <a:schemeClr val="tx2"/>
          </a:solidFill>
          <a:latin typeface="Arial" charset="0"/>
        </a:defRPr>
      </a:lvl8pPr>
      <a:lvl9pPr marL="1828800" algn="l" defTabSz="4176713" rtl="0" fontAlgn="base">
        <a:spcBef>
          <a:spcPct val="0"/>
        </a:spcBef>
        <a:spcAft>
          <a:spcPct val="0"/>
        </a:spcAft>
        <a:defRPr sz="9100" b="1">
          <a:solidFill>
            <a:schemeClr val="tx2"/>
          </a:solidFill>
          <a:latin typeface="Arial" charset="0"/>
        </a:defRPr>
      </a:lvl9pPr>
    </p:titleStyle>
    <p:bodyStyle>
      <a:lvl1pPr marL="1565275" indent="-1565275" algn="l" defTabSz="4176713" rtl="0" eaLnBrk="0" fontAlgn="base" hangingPunct="0">
        <a:spcBef>
          <a:spcPct val="20000"/>
        </a:spcBef>
        <a:spcAft>
          <a:spcPct val="0"/>
        </a:spcAft>
        <a:defRPr sz="4500" b="1">
          <a:solidFill>
            <a:schemeClr val="tx1"/>
          </a:solidFill>
          <a:latin typeface="+mn-lt"/>
          <a:ea typeface="+mn-ea"/>
          <a:cs typeface="+mn-cs"/>
        </a:defRPr>
      </a:lvl1pPr>
      <a:lvl2pPr marL="3392488" indent="-1306513" algn="l" defTabSz="4176713" rtl="0" eaLnBrk="0" fontAlgn="base" hangingPunct="0">
        <a:spcBef>
          <a:spcPct val="20000"/>
        </a:spcBef>
        <a:spcAft>
          <a:spcPct val="0"/>
        </a:spcAft>
        <a:defRPr sz="6800">
          <a:solidFill>
            <a:schemeClr val="tx1"/>
          </a:solidFill>
          <a:latin typeface="+mn-lt"/>
        </a:defRPr>
      </a:lvl2pPr>
      <a:lvl3pPr marL="5218113" indent="-1041400" algn="l" defTabSz="4176713" rtl="0" eaLnBrk="0" fontAlgn="base" hangingPunct="0">
        <a:spcBef>
          <a:spcPct val="20000"/>
        </a:spcBef>
        <a:spcAft>
          <a:spcPct val="0"/>
        </a:spcAft>
        <a:defRPr sz="4500">
          <a:solidFill>
            <a:schemeClr val="tx1"/>
          </a:solidFill>
          <a:latin typeface="+mn-lt"/>
        </a:defRPr>
      </a:lvl3pPr>
      <a:lvl4pPr marL="7308850" indent="-1044575" algn="l" defTabSz="4176713" rtl="0" eaLnBrk="0" fontAlgn="base" hangingPunct="0">
        <a:spcBef>
          <a:spcPct val="20000"/>
        </a:spcBef>
        <a:spcAft>
          <a:spcPct val="0"/>
        </a:spcAft>
        <a:defRPr sz="2600">
          <a:solidFill>
            <a:schemeClr val="tx1"/>
          </a:solidFill>
          <a:latin typeface="+mn-lt"/>
        </a:defRPr>
      </a:lvl4pPr>
      <a:lvl5pPr marL="9393238" indent="-1047750" algn="l" defTabSz="4176713" rtl="0" eaLnBrk="0" fontAlgn="base" hangingPunct="0">
        <a:spcBef>
          <a:spcPct val="20000"/>
        </a:spcBef>
        <a:spcAft>
          <a:spcPct val="0"/>
        </a:spcAft>
        <a:defRPr sz="2300">
          <a:solidFill>
            <a:schemeClr val="tx1"/>
          </a:solidFill>
          <a:latin typeface="+mn-lt"/>
        </a:defRPr>
      </a:lvl5pPr>
      <a:lvl6pPr marL="9850438" indent="-1047750" algn="l" defTabSz="4176713" rtl="0" fontAlgn="base">
        <a:spcBef>
          <a:spcPct val="20000"/>
        </a:spcBef>
        <a:spcAft>
          <a:spcPct val="0"/>
        </a:spcAft>
        <a:defRPr sz="2300">
          <a:solidFill>
            <a:schemeClr val="tx1"/>
          </a:solidFill>
          <a:latin typeface="+mn-lt"/>
        </a:defRPr>
      </a:lvl6pPr>
      <a:lvl7pPr marL="10307638" indent="-1047750" algn="l" defTabSz="4176713" rtl="0" fontAlgn="base">
        <a:spcBef>
          <a:spcPct val="20000"/>
        </a:spcBef>
        <a:spcAft>
          <a:spcPct val="0"/>
        </a:spcAft>
        <a:defRPr sz="2300">
          <a:solidFill>
            <a:schemeClr val="tx1"/>
          </a:solidFill>
          <a:latin typeface="+mn-lt"/>
        </a:defRPr>
      </a:lvl7pPr>
      <a:lvl8pPr marL="10764838" indent="-1047750" algn="l" defTabSz="4176713" rtl="0" fontAlgn="base">
        <a:spcBef>
          <a:spcPct val="20000"/>
        </a:spcBef>
        <a:spcAft>
          <a:spcPct val="0"/>
        </a:spcAft>
        <a:defRPr sz="2300">
          <a:solidFill>
            <a:schemeClr val="tx1"/>
          </a:solidFill>
          <a:latin typeface="+mn-lt"/>
        </a:defRPr>
      </a:lvl8pPr>
      <a:lvl9pPr marL="11222038" indent="-1047750" algn="l" defTabSz="4176713" rtl="0" fontAlgn="base">
        <a:spcBef>
          <a:spcPct val="20000"/>
        </a:spcBef>
        <a:spcAft>
          <a:spcPct val="0"/>
        </a:spcAft>
        <a:defRPr sz="23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1"/>
          <p:cNvSpPr>
            <a:spLocks noChangeArrowheads="1"/>
          </p:cNvSpPr>
          <p:nvPr/>
        </p:nvSpPr>
        <p:spPr bwMode="auto">
          <a:xfrm>
            <a:off x="22899688" y="10945813"/>
            <a:ext cx="6300787" cy="30746700"/>
          </a:xfrm>
          <a:prstGeom prst="rect">
            <a:avLst/>
          </a:prstGeom>
          <a:noFill/>
          <a:ln w="9525">
            <a:noFill/>
            <a:miter lim="800000"/>
            <a:headEnd/>
            <a:tailEnd/>
          </a:ln>
        </p:spPr>
        <p:txBody>
          <a:bodyPr lIns="0" tIns="0" rIns="0" bIns="0"/>
          <a:lstStyle/>
          <a:p>
            <a:pPr defTabSz="4176713"/>
            <a:endParaRPr lang="en-US" sz="1500">
              <a:latin typeface="Arial" charset="0"/>
            </a:endParaRPr>
          </a:p>
        </p:txBody>
      </p:sp>
      <p:sp>
        <p:nvSpPr>
          <p:cNvPr id="1028" name="Rectangle 12"/>
          <p:cNvSpPr>
            <a:spLocks noGrp="1" noChangeArrowheads="1"/>
          </p:cNvSpPr>
          <p:nvPr>
            <p:ph type="title"/>
          </p:nvPr>
        </p:nvSpPr>
        <p:spPr bwMode="auto">
          <a:xfrm>
            <a:off x="1008063" y="4824413"/>
            <a:ext cx="28119387" cy="2305050"/>
          </a:xfrm>
          <a:noFill/>
          <a:ln>
            <a:miter lim="800000"/>
            <a:headEnd/>
            <a:tailEnd/>
          </a:ln>
        </p:spPr>
        <p:txBody>
          <a:bodyPr vert="horz" wrap="square" lIns="0" tIns="0" rIns="0" bIns="0" numCol="1" anchor="t" anchorCtr="0" compatLnSpc="1">
            <a:prstTxWarp prst="textNoShape">
              <a:avLst/>
            </a:prstTxWarp>
          </a:bodyPr>
          <a:lstStyle/>
          <a:p>
            <a:pPr algn="ctr" eaLnBrk="1" hangingPunct="1"/>
            <a:r>
              <a:rPr lang="en-US" dirty="0" smtClean="0"/>
              <a:t>A Dictionary of Spoken Danish (ODT)</a:t>
            </a:r>
            <a:br>
              <a:rPr lang="en-US" dirty="0" smtClean="0"/>
            </a:br>
            <a:endParaRPr lang="en-US" dirty="0" smtClean="0"/>
          </a:p>
        </p:txBody>
      </p:sp>
      <p:sp>
        <p:nvSpPr>
          <p:cNvPr id="1029" name="Rectangle 13"/>
          <p:cNvSpPr>
            <a:spLocks noChangeArrowheads="1"/>
          </p:cNvSpPr>
          <p:nvPr/>
        </p:nvSpPr>
        <p:spPr bwMode="auto">
          <a:xfrm>
            <a:off x="1079500" y="10963818"/>
            <a:ext cx="6265863" cy="30746700"/>
          </a:xfrm>
          <a:prstGeom prst="rect">
            <a:avLst/>
          </a:prstGeom>
          <a:noFill/>
          <a:ln w="9525">
            <a:noFill/>
            <a:miter lim="800000"/>
            <a:headEnd/>
            <a:tailEnd/>
          </a:ln>
        </p:spPr>
        <p:txBody>
          <a:bodyPr lIns="0" tIns="0" rIns="0" bIns="0"/>
          <a:lstStyle/>
          <a:p>
            <a:pPr defTabSz="4176713"/>
            <a:endParaRPr lang="en-US" sz="4000" b="1" dirty="0" smtClean="0">
              <a:latin typeface="Arial" charset="0"/>
            </a:endParaRPr>
          </a:p>
          <a:p>
            <a:pPr defTabSz="4176713"/>
            <a:endParaRPr lang="en-US" sz="4000" b="1" dirty="0" smtClean="0">
              <a:latin typeface="Arial" charset="0"/>
            </a:endParaRPr>
          </a:p>
          <a:p>
            <a:pPr defTabSz="4176713"/>
            <a:endParaRPr lang="en-US" sz="4000" b="1" dirty="0" smtClean="0">
              <a:latin typeface="Arial" charset="0"/>
            </a:endParaRPr>
          </a:p>
          <a:p>
            <a:pPr defTabSz="4176713"/>
            <a:endParaRPr lang="en-US" sz="4000" b="1" dirty="0" smtClean="0">
              <a:latin typeface="Arial" charset="0"/>
            </a:endParaRPr>
          </a:p>
          <a:p>
            <a:pPr defTabSz="4176713"/>
            <a:endParaRPr lang="en-US" sz="4000" b="1" dirty="0" smtClean="0">
              <a:latin typeface="Arial" charset="0"/>
            </a:endParaRPr>
          </a:p>
          <a:p>
            <a:pPr defTabSz="4176713"/>
            <a:r>
              <a:rPr lang="en-US" sz="4400" b="1" dirty="0" smtClean="0">
                <a:latin typeface="Arial" charset="0"/>
              </a:rPr>
              <a:t>The</a:t>
            </a:r>
            <a:r>
              <a:rPr lang="en-US" sz="4000" b="1" dirty="0" smtClean="0">
                <a:latin typeface="Arial" charset="0"/>
              </a:rPr>
              <a:t> </a:t>
            </a:r>
            <a:r>
              <a:rPr lang="en-US" sz="4400" b="1" dirty="0" smtClean="0">
                <a:latin typeface="+mn-lt"/>
              </a:rPr>
              <a:t>concept</a:t>
            </a:r>
            <a:r>
              <a:rPr lang="en-US" sz="3000" i="1" dirty="0" smtClean="0">
                <a:latin typeface="Arial" charset="0"/>
              </a:rPr>
              <a:t/>
            </a:r>
            <a:br>
              <a:rPr lang="en-US" sz="3000" i="1" dirty="0" smtClean="0">
                <a:latin typeface="Arial" charset="0"/>
              </a:rPr>
            </a:br>
            <a:endParaRPr lang="en-US" sz="3000" i="1" dirty="0" smtClean="0">
              <a:latin typeface="Arial" charset="0"/>
            </a:endParaRPr>
          </a:p>
          <a:p>
            <a:pPr defTabSz="4176713"/>
            <a:r>
              <a:rPr lang="en-US" sz="2800" b="1" dirty="0" smtClean="0">
                <a:latin typeface="Arial" charset="0"/>
              </a:rPr>
              <a:t>The dictionary</a:t>
            </a:r>
            <a:r>
              <a:rPr lang="en-US" sz="2800" i="1" dirty="0" smtClean="0">
                <a:latin typeface="Arial" charset="0"/>
              </a:rPr>
              <a:t/>
            </a:r>
            <a:br>
              <a:rPr lang="en-US" sz="2800" i="1" dirty="0" smtClean="0">
                <a:latin typeface="Arial" charset="0"/>
              </a:rPr>
            </a:br>
            <a:r>
              <a:rPr lang="en-US" sz="2800" dirty="0" smtClean="0">
                <a:latin typeface="Arial" charset="0"/>
              </a:rPr>
              <a:t>ODT is designed to be a web-based dictionary portal, mainly based on the LANCHART corpus supplemented with various other resources on spoken and written Danish.</a:t>
            </a:r>
          </a:p>
          <a:p>
            <a:pPr defTabSz="4176713"/>
            <a:endParaRPr lang="en-US" sz="2800" dirty="0" smtClean="0">
              <a:latin typeface="Arial" charset="0"/>
            </a:endParaRPr>
          </a:p>
          <a:p>
            <a:pPr defTabSz="4176713"/>
            <a:r>
              <a:rPr lang="en-US" sz="2800" dirty="0" smtClean="0">
                <a:latin typeface="Arial" charset="0"/>
              </a:rPr>
              <a:t>Its main focus will be on the </a:t>
            </a:r>
            <a:r>
              <a:rPr lang="en-US" sz="2800" dirty="0" smtClean="0">
                <a:latin typeface="Arial" charset="0"/>
              </a:rPr>
              <a:t>features</a:t>
            </a:r>
            <a:r>
              <a:rPr lang="en-US" sz="2800" dirty="0" smtClean="0">
                <a:latin typeface="Arial" charset="0"/>
              </a:rPr>
              <a:t> </a:t>
            </a:r>
            <a:r>
              <a:rPr lang="en-US" sz="2800" dirty="0" smtClean="0">
                <a:latin typeface="Arial" charset="0"/>
              </a:rPr>
              <a:t>that </a:t>
            </a:r>
            <a:r>
              <a:rPr lang="en-US" sz="2800" dirty="0" smtClean="0">
                <a:latin typeface="Arial" charset="0"/>
              </a:rPr>
              <a:t>distinguish </a:t>
            </a:r>
            <a:r>
              <a:rPr lang="en-US" sz="2800" dirty="0" smtClean="0">
                <a:latin typeface="Arial" charset="0"/>
              </a:rPr>
              <a:t>spoken language from written. As a consequence, the interactional and pragmatic functions of spoken language are emphasized. </a:t>
            </a:r>
          </a:p>
          <a:p>
            <a:pPr defTabSz="4176713"/>
            <a:endParaRPr lang="en-US" sz="2800" dirty="0" smtClean="0">
              <a:latin typeface="Arial" charset="0"/>
            </a:endParaRPr>
          </a:p>
          <a:p>
            <a:pPr defTabSz="4176713"/>
            <a:endParaRPr lang="en-US" sz="2800" dirty="0" smtClean="0">
              <a:latin typeface="Arial" charset="0"/>
            </a:endParaRPr>
          </a:p>
          <a:p>
            <a:pPr defTabSz="4176713"/>
            <a:endParaRPr lang="en-US" sz="2800" dirty="0" smtClean="0">
              <a:latin typeface="Arial" charset="0"/>
            </a:endParaRPr>
          </a:p>
          <a:p>
            <a:pPr defTabSz="4176713"/>
            <a:endParaRPr lang="en-US" sz="2800" dirty="0">
              <a:latin typeface="Arial" charset="0"/>
            </a:endParaRPr>
          </a:p>
          <a:p>
            <a:pPr defTabSz="4176713"/>
            <a:endParaRPr lang="en-US" sz="2800" dirty="0" smtClean="0">
              <a:latin typeface="Arial" charset="0"/>
            </a:endParaRPr>
          </a:p>
          <a:p>
            <a:pPr defTabSz="4176713"/>
            <a:endParaRPr lang="en-US" sz="2800" dirty="0">
              <a:latin typeface="Arial" charset="0"/>
            </a:endParaRPr>
          </a:p>
          <a:p>
            <a:pPr defTabSz="4176713"/>
            <a:endParaRPr lang="en-US" sz="2800" dirty="0" smtClean="0">
              <a:latin typeface="Arial" charset="0"/>
            </a:endParaRPr>
          </a:p>
          <a:p>
            <a:pPr defTabSz="4176713"/>
            <a:endParaRPr lang="en-US" sz="2800" dirty="0">
              <a:latin typeface="Arial" charset="0"/>
            </a:endParaRPr>
          </a:p>
          <a:p>
            <a:pPr defTabSz="4176713"/>
            <a:endParaRPr lang="en-US" sz="2800" dirty="0" smtClean="0">
              <a:latin typeface="Arial" charset="0"/>
            </a:endParaRPr>
          </a:p>
          <a:p>
            <a:pPr defTabSz="4176713"/>
            <a:endParaRPr lang="en-US" sz="2800" dirty="0">
              <a:latin typeface="Arial" charset="0"/>
            </a:endParaRPr>
          </a:p>
          <a:p>
            <a:pPr defTabSz="4176713"/>
            <a:endParaRPr lang="en-US" sz="2800" dirty="0" smtClean="0">
              <a:latin typeface="Arial" charset="0"/>
            </a:endParaRPr>
          </a:p>
          <a:p>
            <a:pPr defTabSz="4176713"/>
            <a:endParaRPr lang="en-US" sz="2800" dirty="0">
              <a:latin typeface="Arial" charset="0"/>
            </a:endParaRPr>
          </a:p>
          <a:p>
            <a:pPr defTabSz="4176713"/>
            <a:endParaRPr lang="en-US" sz="2800" dirty="0" smtClean="0">
              <a:latin typeface="Arial" charset="0"/>
            </a:endParaRPr>
          </a:p>
          <a:p>
            <a:pPr defTabSz="4176713"/>
            <a:r>
              <a:rPr lang="en-US" sz="2800" dirty="0" smtClean="0">
                <a:latin typeface="Arial" charset="0"/>
              </a:rPr>
              <a:t>Text internal (e.g. turn taking) and text external context plays a central role.</a:t>
            </a:r>
          </a:p>
          <a:p>
            <a:pPr defTabSz="4176713"/>
            <a:endParaRPr lang="en-US" sz="2800" dirty="0" smtClean="0">
              <a:latin typeface="Arial" charset="0"/>
            </a:endParaRPr>
          </a:p>
          <a:p>
            <a:pPr defTabSz="4176713"/>
            <a:r>
              <a:rPr lang="en-US" sz="2800" b="1" dirty="0" smtClean="0">
                <a:latin typeface="Arial" charset="0"/>
              </a:rPr>
              <a:t>The  corpus</a:t>
            </a:r>
          </a:p>
          <a:p>
            <a:pPr defTabSz="4176713"/>
            <a:r>
              <a:rPr lang="en-US" sz="2800" dirty="0" smtClean="0">
                <a:latin typeface="Arial" charset="0"/>
              </a:rPr>
              <a:t>The LANCHART corpus consists of 6.5 million tokens of spoken Danish, mainly from sociolinguistic interviews carried out from 1978 to today.</a:t>
            </a:r>
          </a:p>
          <a:p>
            <a:pPr defTabSz="4176713"/>
            <a:endParaRPr lang="en-US" sz="2800" dirty="0" smtClean="0">
              <a:latin typeface="+mn-lt"/>
            </a:endParaRPr>
          </a:p>
          <a:p>
            <a:pPr defTabSz="4176713"/>
            <a:r>
              <a:rPr lang="en-US" sz="2800" dirty="0" smtClean="0">
                <a:latin typeface="+mn-lt"/>
              </a:rPr>
              <a:t>The corpus annotation allows for a description on two different discursive levels: </a:t>
            </a:r>
          </a:p>
          <a:p>
            <a:pPr defTabSz="4176713"/>
            <a:endParaRPr lang="en-US" sz="2800" dirty="0" smtClean="0">
              <a:latin typeface="+mn-lt"/>
            </a:endParaRPr>
          </a:p>
          <a:p>
            <a:pPr defTabSz="4176713"/>
            <a:r>
              <a:rPr lang="en-US" sz="2800" dirty="0" smtClean="0">
                <a:latin typeface="+mn-lt"/>
              </a:rPr>
              <a:t> - A sociolinguistic description with regard to age, gender, geography, social class, and distribution in real time over three decades </a:t>
            </a:r>
          </a:p>
          <a:p>
            <a:pPr defTabSz="4176713"/>
            <a:endParaRPr lang="en-US" sz="2800" dirty="0" smtClean="0">
              <a:latin typeface="+mn-lt"/>
            </a:endParaRPr>
          </a:p>
          <a:p>
            <a:pPr defTabSz="4176713"/>
            <a:r>
              <a:rPr lang="en-US" sz="2800" dirty="0" smtClean="0">
                <a:latin typeface="+mn-lt"/>
              </a:rPr>
              <a:t>- A discourse context annotation that breaks the conversation into various genres, interaction types, speech act types, and activity types.</a:t>
            </a:r>
          </a:p>
          <a:p>
            <a:pPr defTabSz="4176713"/>
            <a:endParaRPr lang="en-US" sz="2800" dirty="0" smtClean="0">
              <a:latin typeface="+mn-lt"/>
            </a:endParaRPr>
          </a:p>
          <a:p>
            <a:pPr defTabSz="4176713"/>
            <a:endParaRPr lang="en-US" sz="2800" dirty="0" smtClean="0">
              <a:latin typeface="Arial" charset="0"/>
            </a:endParaRPr>
          </a:p>
          <a:p>
            <a:pPr defTabSz="4176713"/>
            <a:endParaRPr lang="en-US" sz="2800" dirty="0" smtClean="0">
              <a:latin typeface="Arial" charset="0"/>
            </a:endParaRPr>
          </a:p>
          <a:p>
            <a:pPr defTabSz="4176713"/>
            <a:endParaRPr lang="en-US" sz="2800" dirty="0" smtClean="0">
              <a:latin typeface="Arial" charset="0"/>
            </a:endParaRPr>
          </a:p>
          <a:p>
            <a:pPr defTabSz="4176713"/>
            <a:endParaRPr lang="en-US" sz="2800" dirty="0" smtClean="0">
              <a:latin typeface="Arial" charset="0"/>
            </a:endParaRPr>
          </a:p>
          <a:p>
            <a:pPr defTabSz="4176713"/>
            <a:endParaRPr lang="en-US" sz="2800" dirty="0" smtClean="0">
              <a:latin typeface="Arial" charset="0"/>
            </a:endParaRPr>
          </a:p>
          <a:p>
            <a:pPr defTabSz="4176713"/>
            <a:endParaRPr lang="en-US" sz="2800" dirty="0" smtClean="0">
              <a:latin typeface="Arial" charset="0"/>
            </a:endParaRPr>
          </a:p>
          <a:p>
            <a:pPr defTabSz="4176713"/>
            <a:endParaRPr lang="en-US" sz="2800" dirty="0" smtClean="0">
              <a:latin typeface="Arial" charset="0"/>
            </a:endParaRPr>
          </a:p>
          <a:p>
            <a:pPr defTabSz="4176713"/>
            <a:endParaRPr lang="en-US" sz="2800" dirty="0" smtClean="0">
              <a:latin typeface="Arial" charset="0"/>
            </a:endParaRPr>
          </a:p>
          <a:p>
            <a:pPr defTabSz="4176713"/>
            <a:endParaRPr lang="en-US" sz="2800" dirty="0" smtClean="0">
              <a:latin typeface="Arial" charset="0"/>
            </a:endParaRPr>
          </a:p>
          <a:p>
            <a:pPr defTabSz="4176713"/>
            <a:endParaRPr lang="en-US" sz="2800" dirty="0" smtClean="0">
              <a:latin typeface="Arial" charset="0"/>
            </a:endParaRPr>
          </a:p>
          <a:p>
            <a:pPr defTabSz="4176713"/>
            <a:endParaRPr lang="en-US" sz="2800" dirty="0">
              <a:latin typeface="Arial" charset="0"/>
            </a:endParaRPr>
          </a:p>
          <a:p>
            <a:pPr defTabSz="4176713"/>
            <a:endParaRPr lang="en-US" sz="4000" b="1" dirty="0" smtClean="0">
              <a:latin typeface="Arial" charset="0"/>
            </a:endParaRPr>
          </a:p>
        </p:txBody>
      </p:sp>
      <p:sp>
        <p:nvSpPr>
          <p:cNvPr id="1030" name="Rectangle 14"/>
          <p:cNvSpPr>
            <a:spLocks noChangeArrowheads="1"/>
          </p:cNvSpPr>
          <p:nvPr/>
        </p:nvSpPr>
        <p:spPr bwMode="auto">
          <a:xfrm>
            <a:off x="8371656" y="10891094"/>
            <a:ext cx="6264275" cy="30746700"/>
          </a:xfrm>
          <a:prstGeom prst="rect">
            <a:avLst/>
          </a:prstGeom>
          <a:noFill/>
          <a:ln w="9525">
            <a:noFill/>
            <a:miter lim="800000"/>
            <a:headEnd/>
            <a:tailEnd/>
          </a:ln>
        </p:spPr>
        <p:txBody>
          <a:bodyPr lIns="0" tIns="0" rIns="0" bIns="0"/>
          <a:lstStyle/>
          <a:p>
            <a:pPr defTabSz="4176713"/>
            <a:r>
              <a:rPr lang="en-US" sz="2800" b="1" dirty="0" smtClean="0">
                <a:latin typeface="+mn-lt"/>
              </a:rPr>
              <a:t>The data</a:t>
            </a:r>
          </a:p>
          <a:p>
            <a:pPr defTabSz="4176713"/>
            <a:r>
              <a:rPr lang="en-US" sz="2800" dirty="0" smtClean="0">
                <a:latin typeface="+mn-lt"/>
              </a:rPr>
              <a:t>All </a:t>
            </a:r>
            <a:r>
              <a:rPr lang="en-US" sz="2800" dirty="0" smtClean="0">
                <a:latin typeface="+mn-lt"/>
              </a:rPr>
              <a:t>conversation </a:t>
            </a:r>
            <a:r>
              <a:rPr lang="en-US" sz="2800" dirty="0" smtClean="0">
                <a:latin typeface="+mn-lt"/>
              </a:rPr>
              <a:t>in the corpus has been transcribed and can be accessed in the form of traditional concordance lines. Apart from this, the sound files </a:t>
            </a:r>
            <a:r>
              <a:rPr lang="en-US" sz="2800" dirty="0" smtClean="0">
                <a:latin typeface="+mn-lt"/>
              </a:rPr>
              <a:t>them-selves </a:t>
            </a:r>
            <a:r>
              <a:rPr lang="en-US" sz="2800" dirty="0" smtClean="0">
                <a:latin typeface="+mn-lt"/>
              </a:rPr>
              <a:t>will be consulted in order to distinguish between different forms </a:t>
            </a:r>
            <a:r>
              <a:rPr lang="en-US" sz="2800" smtClean="0">
                <a:latin typeface="+mn-lt"/>
              </a:rPr>
              <a:t>and functions of </a:t>
            </a:r>
            <a:r>
              <a:rPr lang="en-US" sz="2800" dirty="0" smtClean="0">
                <a:latin typeface="+mn-lt"/>
              </a:rPr>
              <a:t>lexemes</a:t>
            </a:r>
            <a:r>
              <a:rPr lang="en-US" sz="2800" dirty="0" smtClean="0">
                <a:latin typeface="+mn-lt"/>
              </a:rPr>
              <a:t>.</a:t>
            </a:r>
          </a:p>
          <a:p>
            <a:pPr defTabSz="4176713"/>
            <a:endParaRPr lang="en-US" sz="2800" b="1" dirty="0" smtClean="0">
              <a:latin typeface="+mn-lt"/>
            </a:endParaRPr>
          </a:p>
          <a:p>
            <a:pPr defTabSz="4176713"/>
            <a:r>
              <a:rPr lang="en-US" sz="4000" b="1" dirty="0" smtClean="0">
                <a:latin typeface="+mn-lt"/>
              </a:rPr>
              <a:t>Linguistic variation</a:t>
            </a:r>
            <a:r>
              <a:rPr lang="en-US" sz="2800" i="1" dirty="0" smtClean="0">
                <a:latin typeface="+mn-lt"/>
              </a:rPr>
              <a:t/>
            </a:r>
            <a:br>
              <a:rPr lang="en-US" sz="2800" i="1" dirty="0" smtClean="0">
                <a:latin typeface="+mn-lt"/>
              </a:rPr>
            </a:br>
            <a:endParaRPr lang="en-US" sz="2800" i="1" dirty="0" smtClean="0">
              <a:latin typeface="+mn-lt"/>
            </a:endParaRPr>
          </a:p>
          <a:p>
            <a:pPr defTabSz="4176713"/>
            <a:r>
              <a:rPr lang="en-US" sz="2800" b="1" dirty="0" smtClean="0">
                <a:latin typeface="+mn-lt"/>
              </a:rPr>
              <a:t>Example: Laughter</a:t>
            </a:r>
            <a:r>
              <a:rPr lang="en-US" sz="2800" i="1" dirty="0" smtClean="0">
                <a:latin typeface="+mn-lt"/>
              </a:rPr>
              <a:t/>
            </a:r>
            <a:br>
              <a:rPr lang="en-US" sz="2800" i="1" dirty="0" smtClean="0">
                <a:latin typeface="+mn-lt"/>
              </a:rPr>
            </a:br>
            <a:r>
              <a:rPr lang="en-US" sz="2800" dirty="0" smtClean="0">
                <a:latin typeface="+mn-lt"/>
              </a:rPr>
              <a:t>To illustrate the potential value of adding discursive distribution to a dictionary entry, a simple survey was carried out on the distribution of laughter.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While laughter is not traditionally considered language, it shares the property of having various interactional </a:t>
            </a:r>
            <a:r>
              <a:rPr lang="en-US" sz="2800" dirty="0" smtClean="0">
                <a:latin typeface="+mn-lt"/>
              </a:rPr>
              <a:t>and pragmatic </a:t>
            </a:r>
            <a:r>
              <a:rPr lang="en-US" sz="2800" dirty="0" smtClean="0">
                <a:latin typeface="+mn-lt"/>
              </a:rPr>
              <a:t>functions. Note that for this simple survey, all different kinds of laughter were treated as one.</a:t>
            </a:r>
          </a:p>
          <a:p>
            <a:pPr defTabSz="4176713"/>
            <a:endParaRPr lang="en-US" sz="2800" dirty="0" smtClean="0">
              <a:latin typeface="+mn-lt"/>
            </a:endParaRPr>
          </a:p>
          <a:p>
            <a:pPr defTabSz="4176713"/>
            <a:endParaRPr lang="en-US" sz="2800" dirty="0" smtClean="0">
              <a:latin typeface="+mn-lt"/>
            </a:endParaRPr>
          </a:p>
          <a:p>
            <a:pPr defTabSz="4176713"/>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Figure 3 </a:t>
            </a:r>
            <a:r>
              <a:rPr lang="en-US" sz="2800" dirty="0" smtClean="0">
                <a:latin typeface="+mn-lt"/>
              </a:rPr>
              <a:t>shows </a:t>
            </a:r>
            <a:r>
              <a:rPr lang="en-US" sz="2800" dirty="0" smtClean="0">
                <a:latin typeface="+mn-lt"/>
              </a:rPr>
              <a:t>that younger people </a:t>
            </a:r>
            <a:r>
              <a:rPr lang="en-US" sz="2800" dirty="0" smtClean="0">
                <a:latin typeface="+mn-lt"/>
              </a:rPr>
              <a:t>seem to laugh </a:t>
            </a:r>
            <a:r>
              <a:rPr lang="en-US" sz="2800" dirty="0" smtClean="0">
                <a:latin typeface="+mn-lt"/>
              </a:rPr>
              <a:t>more often than older people, and that women laugh more often than men.</a:t>
            </a:r>
          </a:p>
          <a:p>
            <a:pPr defTabSz="4176713"/>
            <a:endParaRPr lang="en-US" sz="2800" dirty="0" smtClean="0">
              <a:latin typeface="+mn-lt"/>
            </a:endParaRPr>
          </a:p>
          <a:p>
            <a:pPr defTabSz="4176713"/>
            <a:endParaRPr lang="en-US" sz="2800" dirty="0" smtClean="0">
              <a:latin typeface="+mn-lt"/>
            </a:endParaRPr>
          </a:p>
          <a:p>
            <a:pPr defTabSz="4176713"/>
            <a:endParaRPr lang="en-US" sz="2800" dirty="0">
              <a:latin typeface="+mn-lt"/>
            </a:endParaRPr>
          </a:p>
          <a:p>
            <a:pPr defTabSz="4176713"/>
            <a:endParaRPr lang="en-US" sz="2800" dirty="0" smtClean="0">
              <a:latin typeface="+mn-lt"/>
            </a:endParaRPr>
          </a:p>
          <a:p>
            <a:pPr defTabSz="4176713"/>
            <a:endParaRPr lang="en-US" sz="2800" dirty="0">
              <a:latin typeface="+mn-lt"/>
            </a:endParaRPr>
          </a:p>
          <a:p>
            <a:pPr defTabSz="4176713"/>
            <a:endParaRPr lang="en-US" sz="2800" dirty="0" smtClean="0">
              <a:latin typeface="+mn-lt"/>
            </a:endParaRPr>
          </a:p>
          <a:p>
            <a:pPr defTabSz="4176713"/>
            <a:endParaRPr lang="en-US" sz="2800" dirty="0">
              <a:latin typeface="+mn-lt"/>
            </a:endParaRPr>
          </a:p>
          <a:p>
            <a:pPr defTabSz="4176713"/>
            <a:endParaRPr lang="en-US" sz="2800" dirty="0" smtClean="0">
              <a:latin typeface="+mn-lt"/>
            </a:endParaRPr>
          </a:p>
          <a:p>
            <a:pPr defTabSz="4176713"/>
            <a:endParaRPr lang="en-US" sz="2800" dirty="0">
              <a:latin typeface="+mn-lt"/>
            </a:endParaRPr>
          </a:p>
          <a:p>
            <a:pPr defTabSz="4176713"/>
            <a:endParaRPr lang="en-US" sz="2800" dirty="0" smtClean="0">
              <a:latin typeface="+mn-lt"/>
            </a:endParaRPr>
          </a:p>
          <a:p>
            <a:pPr defTabSz="4176713"/>
            <a:endParaRPr lang="en-US" sz="2800" dirty="0">
              <a:latin typeface="+mn-lt"/>
            </a:endParaRPr>
          </a:p>
          <a:p>
            <a:pPr defTabSz="4176713"/>
            <a:endParaRPr lang="en-US" sz="2800" dirty="0" smtClean="0">
              <a:latin typeface="+mn-lt"/>
            </a:endParaRPr>
          </a:p>
          <a:p>
            <a:pPr defTabSz="4176713"/>
            <a:endParaRPr lang="en-US" sz="2800" dirty="0">
              <a:latin typeface="+mn-lt"/>
            </a:endParaRPr>
          </a:p>
          <a:p>
            <a:pPr defTabSz="4176713"/>
            <a:endParaRPr lang="en-US" sz="2800" dirty="0" smtClean="0">
              <a:latin typeface="+mn-lt"/>
            </a:endParaRPr>
          </a:p>
          <a:p>
            <a:pPr defTabSz="4176713"/>
            <a:r>
              <a:rPr lang="en-US" sz="2800" dirty="0" smtClean="0">
                <a:latin typeface="+mn-lt"/>
              </a:rPr>
              <a:t>Figure 4 shows that the frequency of laughter varies a great deal between different genres. </a:t>
            </a:r>
          </a:p>
          <a:p>
            <a:pPr defTabSz="4176713"/>
            <a:r>
              <a:rPr lang="en-US" sz="2800" dirty="0" smtClean="0">
                <a:latin typeface="+mn-lt"/>
              </a:rPr>
              <a:t/>
            </a:r>
            <a:br>
              <a:rPr lang="en-US" sz="2800" dirty="0" smtClean="0">
                <a:latin typeface="+mn-lt"/>
              </a:rPr>
            </a:br>
            <a:r>
              <a:rPr lang="en-US" sz="2800" dirty="0" smtClean="0">
                <a:latin typeface="+mn-lt"/>
              </a:rPr>
              <a:t>Similar variation studies can be automated from the corpus data for all dictionary entries and for several more parameters than the ones showed here. The problem of presenting these data in a meaningful way in the final dictionary remains to be solved.</a:t>
            </a:r>
            <a:br>
              <a:rPr lang="en-US" sz="2800" dirty="0" smtClean="0">
                <a:latin typeface="+mn-lt"/>
              </a:rPr>
            </a:br>
            <a:r>
              <a:rPr lang="en-US" sz="2800" dirty="0" smtClean="0">
                <a:latin typeface="+mn-lt"/>
              </a:rPr>
              <a:t/>
            </a:r>
            <a:br>
              <a:rPr lang="en-US" sz="2800" dirty="0" smtClean="0">
                <a:latin typeface="+mn-lt"/>
              </a:rPr>
            </a:br>
            <a:endParaRPr lang="en-US" sz="2800" dirty="0">
              <a:latin typeface="+mn-lt"/>
            </a:endParaRPr>
          </a:p>
        </p:txBody>
      </p:sp>
      <p:sp>
        <p:nvSpPr>
          <p:cNvPr id="1031" name="Rectangle 15"/>
          <p:cNvSpPr>
            <a:spLocks noChangeArrowheads="1"/>
          </p:cNvSpPr>
          <p:nvPr/>
        </p:nvSpPr>
        <p:spPr bwMode="auto">
          <a:xfrm>
            <a:off x="15625763" y="10945813"/>
            <a:ext cx="6265862" cy="30746700"/>
          </a:xfrm>
          <a:prstGeom prst="rect">
            <a:avLst/>
          </a:prstGeom>
          <a:noFill/>
          <a:ln w="9525">
            <a:noFill/>
            <a:miter lim="800000"/>
            <a:headEnd/>
            <a:tailEnd/>
          </a:ln>
        </p:spPr>
        <p:txBody>
          <a:bodyPr lIns="0" tIns="0" rIns="0" bIns="0"/>
          <a:lstStyle/>
          <a:p>
            <a:pPr defTabSz="4176713"/>
            <a:endParaRPr lang="en-US" sz="1500">
              <a:latin typeface="Arial" charset="0"/>
            </a:endParaRPr>
          </a:p>
        </p:txBody>
      </p:sp>
      <p:sp>
        <p:nvSpPr>
          <p:cNvPr id="1032" name="Text Box 16"/>
          <p:cNvSpPr txBox="1">
            <a:spLocks noChangeArrowheads="1"/>
          </p:cNvSpPr>
          <p:nvPr/>
        </p:nvSpPr>
        <p:spPr bwMode="auto">
          <a:xfrm>
            <a:off x="954411" y="7722742"/>
            <a:ext cx="28155128" cy="1646605"/>
          </a:xfrm>
          <a:prstGeom prst="rect">
            <a:avLst/>
          </a:prstGeom>
          <a:noFill/>
          <a:ln w="9525">
            <a:noFill/>
            <a:miter lim="800000"/>
            <a:headEnd/>
            <a:tailEnd/>
          </a:ln>
        </p:spPr>
        <p:txBody>
          <a:bodyPr wrap="square" lIns="0" tIns="0" rIns="0" bIns="0">
            <a:spAutoFit/>
          </a:bodyPr>
          <a:lstStyle/>
          <a:p>
            <a:pPr algn="ctr" defTabSz="863600" eaLnBrk="0" hangingPunct="0"/>
            <a:r>
              <a:rPr lang="en-US" sz="4200" i="1" dirty="0" err="1" smtClean="0">
                <a:latin typeface="Arial" charset="0"/>
              </a:rPr>
              <a:t>Carsten</a:t>
            </a:r>
            <a:r>
              <a:rPr lang="en-US" sz="4200" i="1" dirty="0" smtClean="0">
                <a:latin typeface="Arial" charset="0"/>
              </a:rPr>
              <a:t> Hansen &amp; Martin H. Hansen</a:t>
            </a:r>
          </a:p>
          <a:p>
            <a:pPr algn="ctr" defTabSz="863600" eaLnBrk="0" hangingPunct="0"/>
            <a:r>
              <a:rPr lang="en-US" sz="4200" i="1" dirty="0" smtClean="0">
                <a:latin typeface="Arial" charset="0"/>
              </a:rPr>
              <a:t>The LANCHART Centre of Copenhagen</a:t>
            </a:r>
          </a:p>
          <a:p>
            <a:pPr defTabSz="863600" eaLnBrk="0" hangingPunct="0"/>
            <a:endParaRPr lang="en-US" b="1" dirty="0" smtClean="0">
              <a:latin typeface="Arial" charset="0"/>
            </a:endParaRPr>
          </a:p>
        </p:txBody>
      </p:sp>
      <p:sp>
        <p:nvSpPr>
          <p:cNvPr id="1034" name="Rectangle 39"/>
          <p:cNvSpPr>
            <a:spLocks noChangeArrowheads="1"/>
          </p:cNvSpPr>
          <p:nvPr/>
        </p:nvSpPr>
        <p:spPr bwMode="auto">
          <a:xfrm>
            <a:off x="15625763" y="12043223"/>
            <a:ext cx="6265862" cy="29649290"/>
          </a:xfrm>
          <a:prstGeom prst="rect">
            <a:avLst/>
          </a:prstGeom>
          <a:noFill/>
          <a:ln w="9525">
            <a:noFill/>
            <a:miter lim="800000"/>
            <a:headEnd/>
            <a:tailEnd/>
          </a:ln>
        </p:spPr>
        <p:txBody>
          <a:bodyPr lIns="0" tIns="0" rIns="0" bIns="0"/>
          <a:lstStyle/>
          <a:p>
            <a:pPr defTabSz="4176713"/>
            <a:r>
              <a:rPr lang="en-US" sz="2800" dirty="0" smtClean="0">
                <a:latin typeface="Arial" charset="0"/>
              </a:rPr>
              <a:t>When compiling the dictionary we practice two different procedures, a </a:t>
            </a:r>
            <a:r>
              <a:rPr lang="en-US" sz="2800" dirty="0" err="1" smtClean="0">
                <a:latin typeface="Arial" charset="0"/>
              </a:rPr>
              <a:t>semasiological</a:t>
            </a:r>
            <a:r>
              <a:rPr lang="en-US" sz="2800" dirty="0" smtClean="0">
                <a:latin typeface="Arial" charset="0"/>
              </a:rPr>
              <a:t> and an </a:t>
            </a:r>
            <a:r>
              <a:rPr lang="en-US" sz="2800" dirty="0" err="1" smtClean="0">
                <a:latin typeface="Arial" charset="0"/>
              </a:rPr>
              <a:t>onomasio</a:t>
            </a:r>
            <a:r>
              <a:rPr lang="en-US" sz="2800" dirty="0" smtClean="0">
                <a:latin typeface="Arial" charset="0"/>
              </a:rPr>
              <a:t>-logical</a:t>
            </a:r>
            <a:r>
              <a:rPr lang="en-US" sz="2800" dirty="0" smtClean="0">
                <a:latin typeface="Arial" charset="0"/>
              </a:rPr>
              <a:t>. </a:t>
            </a:r>
          </a:p>
          <a:p>
            <a:pPr defTabSz="4176713"/>
            <a:endParaRPr lang="en-US" sz="2800" dirty="0" smtClean="0">
              <a:latin typeface="Arial" charset="0"/>
            </a:endParaRPr>
          </a:p>
          <a:p>
            <a:pPr defTabSz="4176713"/>
            <a:r>
              <a:rPr lang="en-US" sz="2800" dirty="0" smtClean="0">
                <a:latin typeface="Arial" charset="0"/>
              </a:rPr>
              <a:t>In the first procedure, we go through all the instances of a certain lexeme in the corpus, for example the interjections </a:t>
            </a:r>
            <a:r>
              <a:rPr lang="en-US" sz="2800" i="1" dirty="0" err="1" smtClean="0">
                <a:latin typeface="Arial" charset="0"/>
              </a:rPr>
              <a:t>undskyld</a:t>
            </a:r>
            <a:r>
              <a:rPr lang="en-US" sz="2800" i="1" dirty="0" smtClean="0">
                <a:latin typeface="Arial" charset="0"/>
              </a:rPr>
              <a:t>  </a:t>
            </a:r>
            <a:r>
              <a:rPr lang="en-US" sz="2800" dirty="0" smtClean="0">
                <a:latin typeface="Arial" charset="0"/>
              </a:rPr>
              <a:t>(</a:t>
            </a:r>
            <a:r>
              <a:rPr lang="da-DK" sz="2800" dirty="0" smtClean="0">
                <a:latin typeface="+mn-lt"/>
              </a:rPr>
              <a:t>≈</a:t>
            </a:r>
            <a:r>
              <a:rPr lang="en-US" sz="2800" i="1" dirty="0" smtClean="0">
                <a:latin typeface="Arial" charset="0"/>
              </a:rPr>
              <a:t>sorry</a:t>
            </a:r>
            <a:r>
              <a:rPr lang="en-US" sz="2800" dirty="0" smtClean="0">
                <a:latin typeface="Arial" charset="0"/>
              </a:rPr>
              <a:t>) and </a:t>
            </a:r>
            <a:r>
              <a:rPr lang="en-US" sz="2800" i="1" dirty="0" err="1" smtClean="0">
                <a:latin typeface="Arial" charset="0"/>
              </a:rPr>
              <a:t>hov</a:t>
            </a:r>
            <a:r>
              <a:rPr lang="en-US" sz="2800" i="1" dirty="0" smtClean="0">
                <a:latin typeface="Arial" charset="0"/>
              </a:rPr>
              <a:t> </a:t>
            </a:r>
            <a:r>
              <a:rPr lang="en-US" sz="2800" dirty="0" smtClean="0">
                <a:latin typeface="Arial" charset="0"/>
              </a:rPr>
              <a:t>(</a:t>
            </a:r>
            <a:r>
              <a:rPr lang="da-DK" sz="2800" dirty="0" smtClean="0">
                <a:latin typeface="+mn-lt"/>
              </a:rPr>
              <a:t>≈</a:t>
            </a:r>
            <a:r>
              <a:rPr lang="en-US" sz="2800" i="1" dirty="0" smtClean="0">
                <a:latin typeface="Arial" charset="0"/>
              </a:rPr>
              <a:t>oops</a:t>
            </a:r>
            <a:r>
              <a:rPr lang="en-US" sz="2800" dirty="0" smtClean="0">
                <a:latin typeface="Arial" charset="0"/>
              </a:rPr>
              <a:t>), </a:t>
            </a:r>
            <a:r>
              <a:rPr lang="en-US" sz="2800" dirty="0" smtClean="0">
                <a:latin typeface="Arial" charset="0"/>
              </a:rPr>
              <a:t>and we then allocate </a:t>
            </a:r>
            <a:r>
              <a:rPr lang="en-US" sz="2800" dirty="0" smtClean="0">
                <a:latin typeface="Arial" charset="0"/>
              </a:rPr>
              <a:t>each</a:t>
            </a:r>
            <a:r>
              <a:rPr lang="en-US" sz="2800" dirty="0" smtClean="0">
                <a:latin typeface="Arial" charset="0"/>
              </a:rPr>
              <a:t> </a:t>
            </a:r>
            <a:r>
              <a:rPr lang="en-US" sz="2800" dirty="0" smtClean="0">
                <a:latin typeface="Arial" charset="0"/>
              </a:rPr>
              <a:t>use of the  lexeme to a </a:t>
            </a:r>
            <a:r>
              <a:rPr lang="en-US" sz="2800" i="1" dirty="0" smtClean="0">
                <a:latin typeface="Arial" charset="0"/>
              </a:rPr>
              <a:t>function group</a:t>
            </a:r>
            <a:r>
              <a:rPr lang="en-US" sz="2800" dirty="0" smtClean="0">
                <a:latin typeface="Arial" charset="0"/>
              </a:rPr>
              <a:t>. All the functions of a lexeme found are part of the </a:t>
            </a:r>
            <a:r>
              <a:rPr lang="en-US" sz="2800" i="1" dirty="0" smtClean="0">
                <a:latin typeface="Arial" charset="0"/>
              </a:rPr>
              <a:t>functional profile</a:t>
            </a:r>
            <a:r>
              <a:rPr lang="en-US" sz="2800" dirty="0" smtClean="0">
                <a:latin typeface="Arial" charset="0"/>
              </a:rPr>
              <a:t>. </a:t>
            </a:r>
            <a:endParaRPr lang="en-US" sz="2800" dirty="0" smtClean="0">
              <a:latin typeface="+mn-lt"/>
            </a:endParaRPr>
          </a:p>
          <a:p>
            <a:pPr defTabSz="4176713"/>
            <a:endParaRPr lang="en-US" sz="2800" dirty="0" smtClean="0">
              <a:latin typeface="+mn-lt"/>
            </a:endParaRPr>
          </a:p>
          <a:p>
            <a:pPr defTabSz="4176713"/>
            <a:r>
              <a:rPr lang="en-US" sz="3000" b="1" dirty="0" smtClean="0">
                <a:latin typeface="Arial" charset="0"/>
              </a:rPr>
              <a:t/>
            </a:r>
            <a:br>
              <a:rPr lang="en-US" sz="3000" b="1" dirty="0" smtClean="0">
                <a:latin typeface="Arial" charset="0"/>
              </a:rPr>
            </a:br>
            <a:r>
              <a:rPr lang="en-US" sz="3000" b="1" dirty="0" smtClean="0">
                <a:latin typeface="Arial" charset="0"/>
              </a:rPr>
              <a:t/>
            </a:r>
            <a:br>
              <a:rPr lang="en-US" sz="3000" b="1" dirty="0" smtClean="0">
                <a:latin typeface="Arial" charset="0"/>
              </a:rPr>
            </a:br>
            <a:r>
              <a:rPr lang="en-US" sz="3000" b="1" dirty="0" smtClean="0">
                <a:latin typeface="Arial" charset="0"/>
              </a:rPr>
              <a:t/>
            </a:r>
            <a:br>
              <a:rPr lang="en-US" sz="3000" b="1" dirty="0" smtClean="0">
                <a:latin typeface="Arial" charset="0"/>
              </a:rPr>
            </a:br>
            <a:r>
              <a:rPr lang="en-US" sz="3000" b="1" dirty="0" smtClean="0">
                <a:latin typeface="Arial" charset="0"/>
              </a:rPr>
              <a:t/>
            </a:r>
            <a:br>
              <a:rPr lang="en-US" sz="3000" b="1" dirty="0" smtClean="0">
                <a:latin typeface="Arial" charset="0"/>
              </a:rPr>
            </a:br>
            <a:r>
              <a:rPr lang="en-US" sz="3000" b="1" dirty="0" smtClean="0">
                <a:latin typeface="Arial" charset="0"/>
              </a:rPr>
              <a:t/>
            </a:r>
            <a:br>
              <a:rPr lang="en-US" sz="3000" b="1" dirty="0" smtClean="0">
                <a:latin typeface="Arial" charset="0"/>
              </a:rPr>
            </a:br>
            <a:r>
              <a:rPr lang="en-US" sz="3000" b="1" dirty="0" smtClean="0">
                <a:latin typeface="Arial" charset="0"/>
              </a:rPr>
              <a:t/>
            </a:r>
            <a:br>
              <a:rPr lang="en-US" sz="3000" b="1" dirty="0" smtClean="0">
                <a:latin typeface="Arial" charset="0"/>
              </a:rPr>
            </a:br>
            <a:r>
              <a:rPr lang="en-US" sz="3000" b="1" dirty="0" smtClean="0">
                <a:latin typeface="Arial" charset="0"/>
              </a:rPr>
              <a:t/>
            </a:r>
            <a:br>
              <a:rPr lang="en-US" sz="3000" b="1" dirty="0" smtClean="0">
                <a:latin typeface="Arial" charset="0"/>
              </a:rPr>
            </a:br>
            <a:r>
              <a:rPr lang="en-US" sz="3000" b="1" dirty="0" smtClean="0">
                <a:latin typeface="Arial" charset="0"/>
              </a:rPr>
              <a:t/>
            </a:r>
            <a:br>
              <a:rPr lang="en-US" sz="3000" b="1" dirty="0" smtClean="0">
                <a:latin typeface="Arial" charset="0"/>
              </a:rPr>
            </a:br>
            <a:r>
              <a:rPr lang="en-US" sz="3000" b="1" dirty="0" smtClean="0">
                <a:latin typeface="Arial" charset="0"/>
              </a:rPr>
              <a:t/>
            </a:r>
            <a:br>
              <a:rPr lang="en-US" sz="3000" b="1" dirty="0" smtClean="0">
                <a:latin typeface="Arial" charset="0"/>
              </a:rPr>
            </a:br>
            <a:r>
              <a:rPr lang="en-US" sz="2800" dirty="0" smtClean="0">
                <a:latin typeface="Arial" charset="0"/>
              </a:rPr>
              <a:t/>
            </a:r>
            <a:br>
              <a:rPr lang="en-US" sz="2800" dirty="0" smtClean="0">
                <a:latin typeface="Arial" charset="0"/>
              </a:rPr>
            </a:br>
            <a:r>
              <a:rPr lang="en-US" sz="2800" dirty="0" smtClean="0">
                <a:latin typeface="Arial" charset="0"/>
              </a:rPr>
              <a:t/>
            </a:r>
            <a:br>
              <a:rPr lang="en-US" sz="2800" dirty="0" smtClean="0">
                <a:latin typeface="Arial" charset="0"/>
              </a:rPr>
            </a:br>
            <a:endParaRPr lang="en-US" sz="2800" dirty="0" smtClean="0">
              <a:latin typeface="Arial" charset="0"/>
            </a:endParaRPr>
          </a:p>
          <a:p>
            <a:pPr defTabSz="4176713"/>
            <a:endParaRPr lang="en-US" sz="2800" b="1" dirty="0" smtClean="0">
              <a:latin typeface="Arial" charset="0"/>
            </a:endParaRPr>
          </a:p>
          <a:p>
            <a:pPr defTabSz="4176713"/>
            <a:endParaRPr lang="en-US" sz="2800" b="1" dirty="0" smtClean="0">
              <a:latin typeface="Arial" charset="0"/>
            </a:endParaRPr>
          </a:p>
          <a:p>
            <a:pPr defTabSz="4176713"/>
            <a:endParaRPr lang="en-US" sz="2800" b="1" dirty="0" smtClean="0">
              <a:latin typeface="Arial" charset="0"/>
            </a:endParaRPr>
          </a:p>
          <a:p>
            <a:pPr defTabSz="4176713"/>
            <a:endParaRPr lang="en-US" sz="2800" b="1" dirty="0" smtClean="0">
              <a:latin typeface="Arial" charset="0"/>
            </a:endParaRPr>
          </a:p>
          <a:p>
            <a:pPr defTabSz="4176713"/>
            <a:endParaRPr lang="en-US" sz="2800" b="1" dirty="0" smtClean="0">
              <a:latin typeface="Arial" charset="0"/>
            </a:endParaRPr>
          </a:p>
          <a:p>
            <a:pPr defTabSz="4176713"/>
            <a:endParaRPr lang="en-US" sz="2800" b="1" dirty="0" smtClean="0">
              <a:latin typeface="Arial" charset="0"/>
            </a:endParaRPr>
          </a:p>
          <a:p>
            <a:pPr defTabSz="4176713"/>
            <a:endParaRPr lang="en-US" sz="2800" b="1" dirty="0" smtClean="0">
              <a:latin typeface="Arial" charset="0"/>
            </a:endParaRPr>
          </a:p>
          <a:p>
            <a:pPr defTabSz="4176713"/>
            <a:endParaRPr lang="en-US" sz="2800" b="1" dirty="0" smtClean="0">
              <a:latin typeface="Arial" charset="0"/>
            </a:endParaRPr>
          </a:p>
          <a:p>
            <a:pPr defTabSz="4176713"/>
            <a:endParaRPr lang="en-US" sz="4000" b="1" dirty="0" smtClean="0">
              <a:latin typeface="+mn-lt"/>
            </a:endParaRPr>
          </a:p>
          <a:p>
            <a:pPr defTabSz="4176713"/>
            <a:endParaRPr lang="en-US" sz="4000" b="1" dirty="0" smtClean="0">
              <a:latin typeface="+mn-lt"/>
            </a:endParaRPr>
          </a:p>
          <a:p>
            <a:pPr defTabSz="4176713"/>
            <a:endParaRPr lang="en-US" sz="4000" b="1" dirty="0" smtClean="0">
              <a:latin typeface="+mn-lt"/>
            </a:endParaRPr>
          </a:p>
          <a:p>
            <a:pPr defTabSz="4176713"/>
            <a:endParaRPr lang="en-US" sz="4000" b="1" dirty="0" smtClean="0">
              <a:latin typeface="+mn-lt"/>
            </a:endParaRPr>
          </a:p>
          <a:p>
            <a:pPr defTabSz="4176713"/>
            <a:endParaRPr lang="en-US" sz="4000" b="1" dirty="0" smtClean="0">
              <a:latin typeface="+mn-lt"/>
            </a:endParaRPr>
          </a:p>
          <a:p>
            <a:pPr defTabSz="4176713"/>
            <a:endParaRPr lang="en-US" sz="4000" b="1" dirty="0" smtClean="0">
              <a:latin typeface="+mn-lt"/>
            </a:endParaRPr>
          </a:p>
          <a:p>
            <a:pPr defTabSz="4176713"/>
            <a:endParaRPr lang="en-US" sz="4000" b="1" dirty="0" smtClean="0">
              <a:latin typeface="+mn-lt"/>
            </a:endParaRPr>
          </a:p>
          <a:p>
            <a:pPr defTabSz="4176713"/>
            <a:endParaRPr lang="en-US" sz="4000" b="1" dirty="0" smtClean="0">
              <a:latin typeface="+mn-lt"/>
            </a:endParaRPr>
          </a:p>
          <a:p>
            <a:pPr defTabSz="4176713"/>
            <a:endParaRPr lang="en-US" sz="4000" b="1" dirty="0" smtClean="0">
              <a:latin typeface="+mn-lt"/>
            </a:endParaRPr>
          </a:p>
          <a:p>
            <a:pPr defTabSz="4176713"/>
            <a:endParaRPr lang="en-US" sz="4000" b="1" dirty="0" smtClean="0">
              <a:latin typeface="+mn-lt"/>
            </a:endParaRPr>
          </a:p>
          <a:p>
            <a:pPr defTabSz="4176713"/>
            <a:endParaRPr lang="en-US" sz="4000" b="1" dirty="0" smtClean="0">
              <a:latin typeface="+mn-lt"/>
            </a:endParaRPr>
          </a:p>
          <a:p>
            <a:pPr defTabSz="4176713"/>
            <a:r>
              <a:rPr lang="en-US" sz="4000" b="1" dirty="0" smtClean="0">
                <a:latin typeface="+mn-lt"/>
              </a:rPr>
              <a:t>The dictionary entry</a:t>
            </a:r>
            <a:r>
              <a:rPr lang="en-US" sz="4000" i="1" dirty="0" smtClean="0">
                <a:latin typeface="+mn-lt"/>
              </a:rPr>
              <a:t> </a:t>
            </a:r>
            <a:endParaRPr lang="en-US" sz="4000" i="1" dirty="0" smtClean="0">
              <a:latin typeface="+mn-lt"/>
            </a:endParaRPr>
          </a:p>
          <a:p>
            <a:pPr defTabSz="4176713"/>
            <a:r>
              <a:rPr lang="en-US" sz="2800" i="1" dirty="0" smtClean="0">
                <a:latin typeface="+mn-lt"/>
              </a:rPr>
              <a:t/>
            </a:r>
            <a:br>
              <a:rPr lang="en-US" sz="2800" i="1" dirty="0" smtClean="0">
                <a:latin typeface="+mn-lt"/>
              </a:rPr>
            </a:br>
            <a:r>
              <a:rPr lang="en-US" sz="2800" dirty="0" smtClean="0">
                <a:latin typeface="+mn-lt"/>
              </a:rPr>
              <a:t>Each dictionary entry will </a:t>
            </a:r>
            <a:r>
              <a:rPr lang="en-US" sz="2800" dirty="0" smtClean="0">
                <a:latin typeface="+mn-lt"/>
              </a:rPr>
              <a:t>contain </a:t>
            </a:r>
            <a:r>
              <a:rPr lang="en-US" sz="2800" dirty="0" smtClean="0">
                <a:latin typeface="+mn-lt"/>
              </a:rPr>
              <a:t>cross </a:t>
            </a:r>
            <a:r>
              <a:rPr lang="en-US" sz="2800" dirty="0" smtClean="0">
                <a:latin typeface="+mn-lt"/>
              </a:rPr>
              <a:t>references (links) to </a:t>
            </a:r>
            <a:r>
              <a:rPr lang="en-US" sz="2800" dirty="0" smtClean="0">
                <a:latin typeface="+mn-lt"/>
              </a:rPr>
              <a:t>the function </a:t>
            </a:r>
            <a:r>
              <a:rPr lang="en-US" sz="2800" dirty="0" smtClean="0">
                <a:latin typeface="+mn-lt"/>
              </a:rPr>
              <a:t>groups </a:t>
            </a:r>
            <a:r>
              <a:rPr lang="en-US" sz="2800" dirty="0" smtClean="0">
                <a:latin typeface="+mn-lt"/>
              </a:rPr>
              <a:t>to which the lemma </a:t>
            </a:r>
            <a:r>
              <a:rPr lang="en-US" sz="2800" dirty="0" smtClean="0">
                <a:latin typeface="+mn-lt"/>
              </a:rPr>
              <a:t>belongs. As can be seen from Figure 5, members of a function group are not necessarily semantic equivalents which can be interchanged freely.</a:t>
            </a:r>
          </a:p>
          <a:p>
            <a:pPr defTabSz="4176713"/>
            <a:endParaRPr lang="en-US" sz="2800" dirty="0" smtClean="0">
              <a:latin typeface="+mn-lt"/>
            </a:endParaRPr>
          </a:p>
          <a:p>
            <a:pPr defTabSz="4176713"/>
            <a:r>
              <a:rPr lang="en-US" sz="2800" dirty="0" smtClean="0">
                <a:latin typeface="+mn-lt"/>
              </a:rPr>
              <a:t>As each function group is described through one or more features, the list of features can be enhanced. An obvious feature – not included in this presentation – is prosody, as the ODT web-based dictionary will also contain audible sound clips.</a:t>
            </a:r>
            <a:endParaRPr lang="en-US" sz="2800" dirty="0">
              <a:latin typeface="Arial" charset="0"/>
            </a:endParaRPr>
          </a:p>
        </p:txBody>
      </p:sp>
      <p:sp>
        <p:nvSpPr>
          <p:cNvPr id="1035" name="Text Box 40"/>
          <p:cNvSpPr txBox="1">
            <a:spLocks noChangeArrowheads="1"/>
          </p:cNvSpPr>
          <p:nvPr/>
        </p:nvSpPr>
        <p:spPr bwMode="auto">
          <a:xfrm>
            <a:off x="8299227" y="34365702"/>
            <a:ext cx="6300788" cy="1195241"/>
          </a:xfrm>
          <a:prstGeom prst="rect">
            <a:avLst/>
          </a:prstGeom>
          <a:noFill/>
          <a:ln w="9525">
            <a:noFill/>
            <a:miter lim="800000"/>
            <a:headEnd/>
            <a:tailEnd/>
          </a:ln>
        </p:spPr>
        <p:txBody>
          <a:bodyPr wrap="square" lIns="86402" tIns="43201" rIns="86402" bIns="43201">
            <a:spAutoFit/>
          </a:bodyPr>
          <a:lstStyle/>
          <a:p>
            <a:pPr algn="ctr" defTabSz="863600">
              <a:spcBef>
                <a:spcPts val="0"/>
              </a:spcBef>
            </a:pPr>
            <a:r>
              <a:rPr lang="en-US" sz="2400" b="1" dirty="0" smtClean="0">
                <a:latin typeface="Arial" charset="0"/>
              </a:rPr>
              <a:t>Figure </a:t>
            </a:r>
            <a:r>
              <a:rPr lang="en-US" sz="2400" b="1" dirty="0" smtClean="0">
                <a:latin typeface="Arial" charset="0"/>
              </a:rPr>
              <a:t>4</a:t>
            </a:r>
            <a:r>
              <a:rPr lang="en-US" sz="2400" b="1" dirty="0" smtClean="0">
                <a:latin typeface="Arial" charset="0"/>
              </a:rPr>
              <a:t/>
            </a:r>
            <a:br>
              <a:rPr lang="en-US" sz="2400" b="1" dirty="0" smtClean="0">
                <a:latin typeface="Arial" charset="0"/>
              </a:rPr>
            </a:br>
            <a:r>
              <a:rPr lang="en-US" sz="2400" dirty="0" smtClean="0">
                <a:latin typeface="Arial" charset="0"/>
              </a:rPr>
              <a:t>Laughter frequency distributed over selected genres</a:t>
            </a:r>
            <a:endParaRPr lang="en-US" sz="2400" dirty="0">
              <a:latin typeface="Arial" charset="0"/>
            </a:endParaRPr>
          </a:p>
        </p:txBody>
      </p:sp>
      <p:sp>
        <p:nvSpPr>
          <p:cNvPr id="1037" name="Rectangle 42"/>
          <p:cNvSpPr>
            <a:spLocks noChangeArrowheads="1"/>
          </p:cNvSpPr>
          <p:nvPr/>
        </p:nvSpPr>
        <p:spPr bwMode="auto">
          <a:xfrm>
            <a:off x="22934613" y="12043222"/>
            <a:ext cx="6265862" cy="29450556"/>
          </a:xfrm>
          <a:prstGeom prst="rect">
            <a:avLst/>
          </a:prstGeom>
          <a:noFill/>
          <a:ln w="9525">
            <a:noFill/>
            <a:miter lim="800000"/>
            <a:headEnd/>
            <a:tailEnd/>
          </a:ln>
        </p:spPr>
        <p:txBody>
          <a:bodyPr lIns="0" tIns="0" rIns="0" bIns="0"/>
          <a:lstStyle/>
          <a:p>
            <a:pPr defTabSz="4176713"/>
            <a:r>
              <a:rPr lang="en-US" sz="2800" dirty="0" smtClean="0">
                <a:latin typeface="+mn-lt"/>
              </a:rPr>
              <a:t>In the second procedure, we supplement </a:t>
            </a:r>
            <a:r>
              <a:rPr lang="en-US" sz="2800" dirty="0" smtClean="0">
                <a:latin typeface="+mn-lt"/>
              </a:rPr>
              <a:t>these </a:t>
            </a:r>
            <a:r>
              <a:rPr lang="en-US" sz="2800" dirty="0" smtClean="0">
                <a:latin typeface="+mn-lt"/>
              </a:rPr>
              <a:t>function groups with candidates gleaned from the </a:t>
            </a:r>
            <a:r>
              <a:rPr lang="en-US" sz="2800" dirty="0" err="1" smtClean="0">
                <a:latin typeface="+mn-lt"/>
              </a:rPr>
              <a:t>semasio</a:t>
            </a:r>
            <a:r>
              <a:rPr lang="en-US" sz="2800" dirty="0" smtClean="0">
                <a:latin typeface="+mn-lt"/>
              </a:rPr>
              <a:t>-logical </a:t>
            </a:r>
            <a:r>
              <a:rPr lang="en-US" sz="2800" dirty="0" smtClean="0">
                <a:latin typeface="+mn-lt"/>
              </a:rPr>
              <a:t>analytic procedure. We check whether the functional profiles can add new functions to the total inventory of function groups. </a:t>
            </a:r>
          </a:p>
          <a:p>
            <a:pPr defTabSz="4176713"/>
            <a:endParaRPr lang="en-US" sz="2800" dirty="0" smtClean="0">
              <a:latin typeface="+mn-lt"/>
            </a:endParaRPr>
          </a:p>
          <a:p>
            <a:pPr defTabSz="4176713"/>
            <a:r>
              <a:rPr lang="en-US" sz="2800" dirty="0" smtClean="0">
                <a:latin typeface="+mn-lt"/>
              </a:rPr>
              <a:t>The relation between function groups and the functional profiles of the interjections </a:t>
            </a:r>
            <a:r>
              <a:rPr lang="en-US" sz="2800" i="1" dirty="0" err="1" smtClean="0">
                <a:latin typeface="+mn-lt"/>
              </a:rPr>
              <a:t>undskyld</a:t>
            </a:r>
            <a:r>
              <a:rPr lang="en-US" sz="2800" i="1" dirty="0" smtClean="0">
                <a:latin typeface="+mn-lt"/>
              </a:rPr>
              <a:t> </a:t>
            </a:r>
            <a:r>
              <a:rPr lang="en-US" sz="2800" dirty="0" smtClean="0">
                <a:latin typeface="+mn-lt"/>
              </a:rPr>
              <a:t>and </a:t>
            </a:r>
            <a:r>
              <a:rPr lang="en-US" sz="2800" i="1" dirty="0" err="1" smtClean="0">
                <a:latin typeface="+mn-lt"/>
              </a:rPr>
              <a:t>hov</a:t>
            </a:r>
            <a:r>
              <a:rPr lang="en-US" sz="2800" i="1" dirty="0" smtClean="0">
                <a:latin typeface="+mn-lt"/>
              </a:rPr>
              <a:t> </a:t>
            </a:r>
            <a:r>
              <a:rPr lang="en-US" sz="2800" dirty="0" smtClean="0">
                <a:latin typeface="+mn-lt"/>
              </a:rPr>
              <a:t>is illustrated in Figure 5 beneath: </a:t>
            </a:r>
            <a:r>
              <a:rPr lang="en-US" sz="2800" b="1" dirty="0" smtClean="0">
                <a:latin typeface="+mn-lt"/>
              </a:rPr>
              <a:t/>
            </a:r>
            <a:br>
              <a:rPr lang="en-US" sz="2800" b="1" dirty="0" smtClean="0">
                <a:latin typeface="+mn-lt"/>
              </a:rPr>
            </a:br>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endParaRPr lang="en-US" sz="2800" dirty="0" smtClean="0">
              <a:latin typeface="+mn-lt"/>
            </a:endParaRPr>
          </a:p>
          <a:p>
            <a:pPr defTabSz="4176713"/>
            <a:r>
              <a:rPr lang="en-US" sz="2800" dirty="0" smtClean="0">
                <a:latin typeface="+mn-lt"/>
              </a:rPr>
              <a:t>The </a:t>
            </a:r>
            <a:r>
              <a:rPr lang="en-US" sz="2800" dirty="0" smtClean="0">
                <a:latin typeface="+mn-lt"/>
              </a:rPr>
              <a:t>full list of functions that the lemma can perform – its functional profile – will be supplemented with </a:t>
            </a:r>
            <a:r>
              <a:rPr lang="en-US" sz="2800" dirty="0" smtClean="0">
                <a:latin typeface="+mn-lt"/>
              </a:rPr>
              <a:t>corpus based </a:t>
            </a:r>
            <a:r>
              <a:rPr lang="en-US" sz="2800" dirty="0" smtClean="0">
                <a:latin typeface="+mn-lt"/>
              </a:rPr>
              <a:t>information about the discursive as well as sociolinguistic variation within each function group. </a:t>
            </a:r>
          </a:p>
          <a:p>
            <a:pPr defTabSz="4176713"/>
            <a:endParaRPr lang="en-US" sz="2800" dirty="0" smtClean="0">
              <a:latin typeface="+mn-lt"/>
            </a:endParaRPr>
          </a:p>
          <a:p>
            <a:pPr defTabSz="4176713"/>
            <a:r>
              <a:rPr lang="en-US" sz="2800" i="1" dirty="0" smtClean="0">
                <a:latin typeface="+mn-lt"/>
              </a:rPr>
              <a:t>CH &amp; MH</a:t>
            </a:r>
            <a:endParaRPr lang="en-US" sz="2800" i="1" dirty="0">
              <a:latin typeface="+mn-lt"/>
            </a:endParaRPr>
          </a:p>
        </p:txBody>
      </p:sp>
      <p:sp>
        <p:nvSpPr>
          <p:cNvPr id="1044" name="Text Box 38"/>
          <p:cNvSpPr txBox="1">
            <a:spLocks noChangeArrowheads="1"/>
          </p:cNvSpPr>
          <p:nvPr/>
        </p:nvSpPr>
        <p:spPr bwMode="auto">
          <a:xfrm>
            <a:off x="18668379" y="32925542"/>
            <a:ext cx="7435753" cy="456578"/>
          </a:xfrm>
          <a:prstGeom prst="rect">
            <a:avLst/>
          </a:prstGeom>
          <a:noFill/>
          <a:ln w="9525">
            <a:noFill/>
            <a:miter lim="800000"/>
            <a:headEnd/>
            <a:tailEnd/>
          </a:ln>
        </p:spPr>
        <p:txBody>
          <a:bodyPr wrap="square" lIns="86402" tIns="43201" rIns="86402" bIns="43201">
            <a:spAutoFit/>
          </a:bodyPr>
          <a:lstStyle/>
          <a:p>
            <a:pPr algn="ctr" defTabSz="863600">
              <a:spcBef>
                <a:spcPct val="50000"/>
              </a:spcBef>
            </a:pPr>
            <a:r>
              <a:rPr lang="en-US" sz="2400" b="1" dirty="0" smtClean="0">
                <a:latin typeface="Arial" charset="0"/>
              </a:rPr>
              <a:t>Figure 5</a:t>
            </a:r>
            <a:endParaRPr lang="en-US" sz="2400" dirty="0">
              <a:latin typeface="Arial" charset="0"/>
            </a:endParaRPr>
          </a:p>
        </p:txBody>
      </p:sp>
      <p:pic>
        <p:nvPicPr>
          <p:cNvPr id="1040" name="Billede 21" descr="samtale.png"/>
          <p:cNvPicPr>
            <a:picLocks noChangeAspect="1"/>
          </p:cNvPicPr>
          <p:nvPr/>
        </p:nvPicPr>
        <p:blipFill>
          <a:blip r:embed="rId2" cstate="print"/>
          <a:stretch>
            <a:fillRect/>
          </a:stretch>
        </p:blipFill>
        <p:spPr bwMode="auto">
          <a:xfrm>
            <a:off x="666379" y="20468158"/>
            <a:ext cx="6408574" cy="4603750"/>
          </a:xfrm>
          <a:prstGeom prst="rect">
            <a:avLst/>
          </a:prstGeom>
          <a:noFill/>
          <a:ln w="9525">
            <a:noFill/>
            <a:miter lim="800000"/>
            <a:headEnd/>
            <a:tailEnd/>
          </a:ln>
        </p:spPr>
      </p:pic>
      <p:sp>
        <p:nvSpPr>
          <p:cNvPr id="1041" name="Text Box 40"/>
          <p:cNvSpPr txBox="1">
            <a:spLocks noChangeArrowheads="1"/>
          </p:cNvSpPr>
          <p:nvPr/>
        </p:nvSpPr>
        <p:spPr bwMode="auto">
          <a:xfrm>
            <a:off x="1098427" y="24860646"/>
            <a:ext cx="6300787" cy="825910"/>
          </a:xfrm>
          <a:prstGeom prst="rect">
            <a:avLst/>
          </a:prstGeom>
          <a:noFill/>
          <a:ln w="9525">
            <a:noFill/>
            <a:miter lim="800000"/>
            <a:headEnd/>
            <a:tailEnd/>
          </a:ln>
        </p:spPr>
        <p:txBody>
          <a:bodyPr wrap="square" lIns="86402" tIns="43201" rIns="86402" bIns="43201">
            <a:spAutoFit/>
          </a:bodyPr>
          <a:lstStyle/>
          <a:p>
            <a:pPr algn="ctr" defTabSz="863600">
              <a:spcBef>
                <a:spcPct val="50000"/>
              </a:spcBef>
            </a:pPr>
            <a:r>
              <a:rPr lang="en-US" sz="2400" b="1" dirty="0" smtClean="0">
                <a:latin typeface="Arial" charset="0"/>
              </a:rPr>
              <a:t>Figure 1</a:t>
            </a:r>
            <a:br>
              <a:rPr lang="en-US" sz="2400" b="1" dirty="0" smtClean="0">
                <a:latin typeface="Arial" charset="0"/>
              </a:rPr>
            </a:br>
            <a:r>
              <a:rPr lang="en-US" sz="2400" dirty="0" smtClean="0">
                <a:latin typeface="Arial" charset="0"/>
              </a:rPr>
              <a:t>Conversation in context</a:t>
            </a:r>
            <a:endParaRPr lang="en-US" sz="2400" dirty="0">
              <a:latin typeface="Arial" charset="0"/>
            </a:endParaRPr>
          </a:p>
        </p:txBody>
      </p:sp>
      <p:pic>
        <p:nvPicPr>
          <p:cNvPr id="1042" name="Billede 25" descr="martin ø forslag orange.JPG"/>
          <p:cNvPicPr>
            <a:picLocks noChangeAspect="1"/>
          </p:cNvPicPr>
          <p:nvPr/>
        </p:nvPicPr>
        <p:blipFill>
          <a:blip r:embed="rId3" cstate="print"/>
          <a:srcRect/>
          <a:stretch>
            <a:fillRect/>
          </a:stretch>
        </p:blipFill>
        <p:spPr bwMode="auto">
          <a:xfrm>
            <a:off x="1098550" y="10963275"/>
            <a:ext cx="6430963" cy="2736850"/>
          </a:xfrm>
          <a:prstGeom prst="rect">
            <a:avLst/>
          </a:prstGeom>
          <a:noFill/>
          <a:ln w="9525">
            <a:noFill/>
            <a:miter lim="800000"/>
            <a:headEnd/>
            <a:tailEnd/>
          </a:ln>
        </p:spPr>
      </p:pic>
      <p:graphicFrame>
        <p:nvGraphicFramePr>
          <p:cNvPr id="26" name="Diagram 25"/>
          <p:cNvGraphicFramePr/>
          <p:nvPr/>
        </p:nvGraphicFramePr>
        <p:xfrm>
          <a:off x="8299227" y="30477270"/>
          <a:ext cx="6696744" cy="38884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Diagram 28"/>
          <p:cNvGraphicFramePr/>
          <p:nvPr/>
        </p:nvGraphicFramePr>
        <p:xfrm>
          <a:off x="8227219" y="21908318"/>
          <a:ext cx="6696744" cy="4968552"/>
        </p:xfrm>
        <a:graphic>
          <a:graphicData uri="http://schemas.openxmlformats.org/drawingml/2006/chart">
            <c:chart xmlns:c="http://schemas.openxmlformats.org/drawingml/2006/chart" xmlns:r="http://schemas.openxmlformats.org/officeDocument/2006/relationships" r:id="rId5"/>
          </a:graphicData>
        </a:graphic>
      </p:graphicFrame>
      <p:pic>
        <p:nvPicPr>
          <p:cNvPr id="1049" name="Picture 25" descr="C:\Users\Martin\Documents\ODT\Euralex 2012\Poster\Danmarkskort.bmp"/>
          <p:cNvPicPr>
            <a:picLocks noChangeAspect="1" noChangeArrowheads="1"/>
          </p:cNvPicPr>
          <p:nvPr/>
        </p:nvPicPr>
        <p:blipFill>
          <a:blip r:embed="rId6" cstate="print"/>
          <a:srcRect/>
          <a:stretch>
            <a:fillRect/>
          </a:stretch>
        </p:blipFill>
        <p:spPr bwMode="auto">
          <a:xfrm>
            <a:off x="1962523" y="35733854"/>
            <a:ext cx="4257675" cy="4981575"/>
          </a:xfrm>
          <a:prstGeom prst="rect">
            <a:avLst/>
          </a:prstGeom>
          <a:noFill/>
        </p:spPr>
      </p:pic>
      <p:sp>
        <p:nvSpPr>
          <p:cNvPr id="24" name="Rectangle 39"/>
          <p:cNvSpPr>
            <a:spLocks noChangeArrowheads="1"/>
          </p:cNvSpPr>
          <p:nvPr/>
        </p:nvSpPr>
        <p:spPr bwMode="auto">
          <a:xfrm>
            <a:off x="15572035" y="10963102"/>
            <a:ext cx="10081120" cy="792087"/>
          </a:xfrm>
          <a:prstGeom prst="rect">
            <a:avLst/>
          </a:prstGeom>
          <a:noFill/>
          <a:ln w="9525">
            <a:noFill/>
            <a:miter lim="800000"/>
            <a:headEnd/>
            <a:tailEnd/>
          </a:ln>
        </p:spPr>
        <p:txBody>
          <a:bodyPr lIns="0" tIns="0" rIns="0" bIns="0"/>
          <a:lstStyle/>
          <a:p>
            <a:pPr defTabSz="4176713"/>
            <a:r>
              <a:rPr lang="en-US" sz="4000" b="1" dirty="0" smtClean="0">
                <a:latin typeface="Arial" charset="0"/>
              </a:rPr>
              <a:t>Function groups and Functional profiles</a:t>
            </a:r>
            <a:endParaRPr lang="en-US" sz="2800" dirty="0">
              <a:latin typeface="Arial" charset="0"/>
            </a:endParaRPr>
          </a:p>
        </p:txBody>
      </p:sp>
      <p:sp>
        <p:nvSpPr>
          <p:cNvPr id="27" name="Text Box 40"/>
          <p:cNvSpPr txBox="1">
            <a:spLocks noChangeArrowheads="1"/>
          </p:cNvSpPr>
          <p:nvPr/>
        </p:nvSpPr>
        <p:spPr bwMode="auto">
          <a:xfrm>
            <a:off x="954411" y="40774414"/>
            <a:ext cx="6300788" cy="1195241"/>
          </a:xfrm>
          <a:prstGeom prst="rect">
            <a:avLst/>
          </a:prstGeom>
          <a:noFill/>
          <a:ln w="9525">
            <a:noFill/>
            <a:miter lim="800000"/>
            <a:headEnd/>
            <a:tailEnd/>
          </a:ln>
        </p:spPr>
        <p:txBody>
          <a:bodyPr wrap="square" lIns="86402" tIns="43201" rIns="86402" bIns="43201">
            <a:spAutoFit/>
          </a:bodyPr>
          <a:lstStyle/>
          <a:p>
            <a:pPr algn="ctr" defTabSz="863600">
              <a:spcBef>
                <a:spcPts val="0"/>
              </a:spcBef>
            </a:pPr>
            <a:r>
              <a:rPr lang="en-US" sz="2400" b="1" dirty="0" smtClean="0">
                <a:latin typeface="Arial" charset="0"/>
              </a:rPr>
              <a:t>Figure </a:t>
            </a:r>
            <a:r>
              <a:rPr lang="en-US" sz="2400" b="1" dirty="0" smtClean="0">
                <a:latin typeface="Arial" charset="0"/>
              </a:rPr>
              <a:t>2</a:t>
            </a:r>
            <a:r>
              <a:rPr lang="en-US" sz="2400" b="1" dirty="0" smtClean="0">
                <a:latin typeface="Arial" charset="0"/>
              </a:rPr>
              <a:t/>
            </a:r>
            <a:br>
              <a:rPr lang="en-US" sz="2400" b="1" dirty="0" smtClean="0">
                <a:latin typeface="Arial" charset="0"/>
              </a:rPr>
            </a:br>
            <a:r>
              <a:rPr lang="en-US" sz="2400" dirty="0" smtClean="0">
                <a:latin typeface="Arial" charset="0"/>
              </a:rPr>
              <a:t> The geographical stratification of the LANCHART Corpus</a:t>
            </a:r>
            <a:endParaRPr lang="en-US" sz="2400" dirty="0">
              <a:latin typeface="Arial" charset="0"/>
            </a:endParaRPr>
          </a:p>
        </p:txBody>
      </p:sp>
      <p:sp>
        <p:nvSpPr>
          <p:cNvPr id="32" name="Text Box 40"/>
          <p:cNvSpPr txBox="1">
            <a:spLocks noChangeArrowheads="1"/>
          </p:cNvSpPr>
          <p:nvPr/>
        </p:nvSpPr>
        <p:spPr bwMode="auto">
          <a:xfrm>
            <a:off x="8299227" y="26948878"/>
            <a:ext cx="6300788" cy="1195241"/>
          </a:xfrm>
          <a:prstGeom prst="rect">
            <a:avLst/>
          </a:prstGeom>
          <a:noFill/>
          <a:ln w="9525">
            <a:noFill/>
            <a:miter lim="800000"/>
            <a:headEnd/>
            <a:tailEnd/>
          </a:ln>
        </p:spPr>
        <p:txBody>
          <a:bodyPr wrap="square" lIns="86402" tIns="43201" rIns="86402" bIns="43201">
            <a:spAutoFit/>
          </a:bodyPr>
          <a:lstStyle/>
          <a:p>
            <a:pPr algn="ctr" defTabSz="863600">
              <a:spcBef>
                <a:spcPts val="0"/>
              </a:spcBef>
            </a:pPr>
            <a:r>
              <a:rPr lang="en-US" sz="2400" b="1" dirty="0" smtClean="0">
                <a:latin typeface="Arial" charset="0"/>
              </a:rPr>
              <a:t>Figure </a:t>
            </a:r>
            <a:r>
              <a:rPr lang="en-US" sz="2400" b="1" dirty="0" smtClean="0">
                <a:latin typeface="Arial" charset="0"/>
              </a:rPr>
              <a:t>3</a:t>
            </a:r>
            <a:r>
              <a:rPr lang="en-US" sz="2400" b="1" dirty="0" smtClean="0">
                <a:latin typeface="Arial" charset="0"/>
              </a:rPr>
              <a:t/>
            </a:r>
            <a:br>
              <a:rPr lang="en-US" sz="2400" b="1" dirty="0" smtClean="0">
                <a:latin typeface="Arial" charset="0"/>
              </a:rPr>
            </a:br>
            <a:r>
              <a:rPr lang="en-US" sz="2400" dirty="0" smtClean="0">
                <a:latin typeface="Arial" charset="0"/>
              </a:rPr>
              <a:t>Laughter frequency distributed over </a:t>
            </a:r>
            <a:r>
              <a:rPr lang="en-US" sz="2400" dirty="0" smtClean="0">
                <a:latin typeface="Arial" charset="0"/>
              </a:rPr>
              <a:t> age and gender</a:t>
            </a:r>
            <a:endParaRPr lang="en-US" sz="2400" dirty="0">
              <a:latin typeface="Arial" charset="0"/>
            </a:endParaRPr>
          </a:p>
        </p:txBody>
      </p:sp>
      <p:graphicFrame>
        <p:nvGraphicFramePr>
          <p:cNvPr id="34" name="Tabel 33"/>
          <p:cNvGraphicFramePr>
            <a:graphicFrameLocks noGrp="1"/>
          </p:cNvGraphicFramePr>
          <p:nvPr/>
        </p:nvGraphicFramePr>
        <p:xfrm>
          <a:off x="15716051" y="18019886"/>
          <a:ext cx="13817600" cy="14575320"/>
        </p:xfrm>
        <a:graphic>
          <a:graphicData uri="http://schemas.openxmlformats.org/drawingml/2006/table">
            <a:tbl>
              <a:tblPr/>
              <a:tblGrid>
                <a:gridCol w="3048000"/>
                <a:gridCol w="5384800"/>
                <a:gridCol w="5384800"/>
              </a:tblGrid>
              <a:tr h="1143000">
                <a:tc>
                  <a:txBody>
                    <a:bodyPr/>
                    <a:lstStyle/>
                    <a:p>
                      <a:pPr algn="l" fontAlgn="b"/>
                      <a:r>
                        <a:rPr lang="da-DK" sz="2400" b="0" i="0" u="none" strike="noStrike" dirty="0">
                          <a:solidFill>
                            <a:srgbClr val="000000"/>
                          </a:solidFill>
                          <a:latin typeface="Arial"/>
                        </a:rPr>
                        <a:t> </a:t>
                      </a: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l" fontAlgn="b"/>
                      <a:r>
                        <a:rPr lang="en-US" sz="2400" b="1" i="0" u="none" strike="noStrike" dirty="0">
                          <a:solidFill>
                            <a:srgbClr val="000000"/>
                          </a:solidFill>
                          <a:latin typeface="Arial"/>
                        </a:rPr>
                        <a:t>Functional profile of </a:t>
                      </a:r>
                      <a:r>
                        <a:rPr lang="en-US" sz="2400" b="1" i="1" u="none" strike="noStrike" dirty="0" err="1">
                          <a:solidFill>
                            <a:srgbClr val="000000"/>
                          </a:solidFill>
                          <a:latin typeface="Arial"/>
                        </a:rPr>
                        <a:t>undskyld</a:t>
                      </a:r>
                      <a:r>
                        <a:rPr lang="en-US" sz="2400" b="1" i="1" u="none" strike="noStrike" dirty="0">
                          <a:solidFill>
                            <a:srgbClr val="000000"/>
                          </a:solidFill>
                          <a:latin typeface="Arial"/>
                        </a:rPr>
                        <a:t> </a:t>
                      </a:r>
                      <a:r>
                        <a:rPr lang="en-US" sz="2400" b="1" i="0" u="none" strike="noStrike" dirty="0">
                          <a:solidFill>
                            <a:srgbClr val="000000"/>
                          </a:solidFill>
                          <a:latin typeface="Arial"/>
                        </a:rPr>
                        <a:t>(</a:t>
                      </a:r>
                      <a:r>
                        <a:rPr lang="en-US" sz="2400" b="1" i="1" u="none" strike="noStrike" dirty="0" smtClean="0">
                          <a:solidFill>
                            <a:srgbClr val="000000"/>
                          </a:solidFill>
                          <a:latin typeface="Arial"/>
                        </a:rPr>
                        <a:t>≈sorry</a:t>
                      </a:r>
                      <a:r>
                        <a:rPr lang="en-US" sz="2400" b="1" i="0" u="none" strike="noStrike" dirty="0">
                          <a:solidFill>
                            <a:srgbClr val="000000"/>
                          </a:solidFill>
                          <a:latin typeface="Arial"/>
                        </a:rPr>
                        <a:t>)</a:t>
                      </a: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l" fontAlgn="b"/>
                      <a:r>
                        <a:rPr lang="en-US" sz="2400" b="1" i="0" u="none" strike="noStrike" dirty="0">
                          <a:solidFill>
                            <a:srgbClr val="000000"/>
                          </a:solidFill>
                          <a:latin typeface="Arial"/>
                        </a:rPr>
                        <a:t>Functional profile of </a:t>
                      </a:r>
                      <a:r>
                        <a:rPr lang="en-US" sz="2400" b="1" i="1" u="none" strike="noStrike" dirty="0" err="1">
                          <a:solidFill>
                            <a:srgbClr val="000000"/>
                          </a:solidFill>
                          <a:latin typeface="Arial"/>
                        </a:rPr>
                        <a:t>hov</a:t>
                      </a:r>
                      <a:r>
                        <a:rPr lang="en-US" sz="2400" b="1" i="0" u="none" strike="noStrike" dirty="0">
                          <a:solidFill>
                            <a:srgbClr val="000000"/>
                          </a:solidFill>
                          <a:latin typeface="Arial"/>
                        </a:rPr>
                        <a:t> </a:t>
                      </a:r>
                      <a:br>
                        <a:rPr lang="en-US" sz="2400" b="1" i="0" u="none" strike="noStrike" dirty="0">
                          <a:solidFill>
                            <a:srgbClr val="000000"/>
                          </a:solidFill>
                          <a:latin typeface="Arial"/>
                        </a:rPr>
                      </a:br>
                      <a:r>
                        <a:rPr lang="en-US" sz="2400" b="1" i="0" u="none" strike="noStrike" dirty="0">
                          <a:solidFill>
                            <a:srgbClr val="000000"/>
                          </a:solidFill>
                          <a:latin typeface="Arial"/>
                        </a:rPr>
                        <a:t>(</a:t>
                      </a:r>
                      <a:r>
                        <a:rPr lang="en-US" sz="2400" b="1" i="1" u="none" strike="noStrike" dirty="0">
                          <a:solidFill>
                            <a:srgbClr val="000000"/>
                          </a:solidFill>
                          <a:latin typeface="Arial"/>
                        </a:rPr>
                        <a:t>≈oops</a:t>
                      </a:r>
                      <a:r>
                        <a:rPr lang="en-US" sz="2400" b="1" i="0" u="none" strike="noStrike" dirty="0">
                          <a:solidFill>
                            <a:srgbClr val="000000"/>
                          </a:solidFill>
                          <a:latin typeface="Arial"/>
                        </a:rPr>
                        <a:t>)</a:t>
                      </a: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r>
              <a:tr h="1269365">
                <a:tc>
                  <a:txBody>
                    <a:bodyPr/>
                    <a:lstStyle/>
                    <a:p>
                      <a:pPr algn="l" fontAlgn="b"/>
                      <a:r>
                        <a:rPr lang="da-DK" sz="2400" b="1" i="0" u="none" strike="noStrike" dirty="0" err="1">
                          <a:solidFill>
                            <a:srgbClr val="000000"/>
                          </a:solidFill>
                          <a:latin typeface="Arial"/>
                        </a:rPr>
                        <a:t>Function</a:t>
                      </a:r>
                      <a:r>
                        <a:rPr lang="da-DK" sz="2400" b="1" i="0" u="none" strike="noStrike" dirty="0">
                          <a:solidFill>
                            <a:srgbClr val="000000"/>
                          </a:solidFill>
                          <a:latin typeface="Arial"/>
                        </a:rPr>
                        <a:t> </a:t>
                      </a:r>
                      <a:r>
                        <a:rPr lang="da-DK" sz="2400" b="1" i="0" u="none" strike="noStrike" dirty="0" err="1">
                          <a:solidFill>
                            <a:srgbClr val="000000"/>
                          </a:solidFill>
                          <a:latin typeface="Arial"/>
                        </a:rPr>
                        <a:t>group</a:t>
                      </a:r>
                      <a:r>
                        <a:rPr lang="da-DK" sz="2400" b="1" i="0" u="none" strike="noStrike" dirty="0">
                          <a:solidFill>
                            <a:srgbClr val="000000"/>
                          </a:solidFill>
                          <a:latin typeface="Arial"/>
                        </a:rPr>
                        <a:t>:</a:t>
                      </a:r>
                      <a:r>
                        <a:rPr lang="da-DK" sz="2400" b="0" i="0" u="none" strike="noStrike" dirty="0">
                          <a:solidFill>
                            <a:srgbClr val="000000"/>
                          </a:solidFill>
                          <a:latin typeface="Arial"/>
                        </a:rPr>
                        <a:t> </a:t>
                      </a:r>
                      <a:r>
                        <a:rPr lang="da-DK" sz="2400" b="0" i="1" u="none" strike="noStrike" dirty="0" err="1">
                          <a:solidFill>
                            <a:srgbClr val="000000"/>
                          </a:solidFill>
                          <a:latin typeface="Arial"/>
                        </a:rPr>
                        <a:t>surprise</a:t>
                      </a:r>
                      <a:endParaRPr lang="da-DK"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l" fontAlgn="b"/>
                      <a:r>
                        <a:rPr lang="da-DK" sz="2400" b="0" i="0" u="none" strike="noStrike" dirty="0">
                          <a:solidFill>
                            <a:srgbClr val="000000"/>
                          </a:solidFill>
                          <a:latin typeface="Arial"/>
                        </a:rPr>
                        <a:t> </a:t>
                      </a: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sz="2400" b="0" i="0" u="none" strike="noStrike" dirty="0">
                          <a:solidFill>
                            <a:srgbClr val="000000"/>
                          </a:solidFill>
                          <a:latin typeface="Arial"/>
                        </a:rPr>
                        <a:t>hov</a:t>
                      </a:r>
                      <a:r>
                        <a:rPr lang="en-US" sz="2400" b="0" i="0" u="none" strike="noStrike" baseline="30000" dirty="0">
                          <a:solidFill>
                            <a:srgbClr val="000000"/>
                          </a:solidFill>
                          <a:latin typeface="Arial"/>
                        </a:rPr>
                        <a:t>1</a:t>
                      </a:r>
                      <a:r>
                        <a:rPr lang="en-US" sz="2400" b="0" i="0" u="none" strike="noStrike" dirty="0">
                          <a:solidFill>
                            <a:srgbClr val="000000"/>
                          </a:solidFill>
                          <a:latin typeface="Arial"/>
                        </a:rPr>
                        <a:t> (oops)</a:t>
                      </a:r>
                      <a:br>
                        <a:rPr lang="en-US" sz="2400" b="0" i="0" u="none" strike="noStrike" dirty="0">
                          <a:solidFill>
                            <a:srgbClr val="000000"/>
                          </a:solidFill>
                          <a:latin typeface="Arial"/>
                        </a:rPr>
                      </a:br>
                      <a:r>
                        <a:rPr lang="en-US" sz="2400" b="0" i="0" u="none" strike="noStrike" dirty="0" smtClean="0">
                          <a:solidFill>
                            <a:srgbClr val="000000"/>
                          </a:solidFill>
                          <a:latin typeface="Arial"/>
                        </a:rPr>
                        <a:t>Used </a:t>
                      </a:r>
                      <a:r>
                        <a:rPr lang="en-US" sz="2400" b="0" i="0" u="none" strike="noStrike" dirty="0">
                          <a:solidFill>
                            <a:srgbClr val="000000"/>
                          </a:solidFill>
                          <a:latin typeface="Arial"/>
                        </a:rPr>
                        <a:t>to mark surprise, often inter-</a:t>
                      </a:r>
                      <a:r>
                        <a:rPr lang="en-US" sz="2400" b="0" i="0" u="none" strike="noStrike" dirty="0" err="1">
                          <a:solidFill>
                            <a:srgbClr val="000000"/>
                          </a:solidFill>
                          <a:latin typeface="Arial"/>
                        </a:rPr>
                        <a:t>rupting</a:t>
                      </a:r>
                      <a:r>
                        <a:rPr lang="en-US" sz="2400" b="0" i="0" u="none" strike="noStrike" dirty="0">
                          <a:solidFill>
                            <a:srgbClr val="000000"/>
                          </a:solidFill>
                          <a:latin typeface="Arial"/>
                        </a:rPr>
                        <a:t> the ongoing conversation</a:t>
                      </a:r>
                      <a:br>
                        <a:rPr lang="en-US" sz="2400" b="0" i="0" u="none" strike="noStrike" dirty="0">
                          <a:solidFill>
                            <a:srgbClr val="000000"/>
                          </a:solidFill>
                          <a:latin typeface="Arial"/>
                        </a:rPr>
                      </a:br>
                      <a:endParaRPr lang="en-US"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1269365">
                <a:tc>
                  <a:txBody>
                    <a:bodyPr/>
                    <a:lstStyle/>
                    <a:p>
                      <a:pPr algn="l" fontAlgn="b"/>
                      <a:r>
                        <a:rPr lang="en-US" sz="2400" b="1" i="0" u="none" strike="noStrike" dirty="0">
                          <a:solidFill>
                            <a:srgbClr val="000000"/>
                          </a:solidFill>
                          <a:latin typeface="Arial"/>
                        </a:rPr>
                        <a:t>Function group:</a:t>
                      </a:r>
                      <a:r>
                        <a:rPr lang="en-US" sz="2400" b="0" i="0" u="none" strike="noStrike" dirty="0">
                          <a:solidFill>
                            <a:srgbClr val="000000"/>
                          </a:solidFill>
                          <a:latin typeface="Arial"/>
                        </a:rPr>
                        <a:t> </a:t>
                      </a:r>
                      <a:r>
                        <a:rPr lang="en-US" sz="2400" b="0" i="1" u="none" strike="noStrike" dirty="0">
                          <a:solidFill>
                            <a:srgbClr val="000000"/>
                          </a:solidFill>
                          <a:latin typeface="Arial"/>
                        </a:rPr>
                        <a:t>regret (text external)</a:t>
                      </a:r>
                      <a:endParaRPr lang="en-US"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l" fontAlgn="ctr"/>
                      <a:r>
                        <a:rPr lang="da-DK" sz="2400" b="0" i="0" u="none" strike="noStrike" dirty="0">
                          <a:solidFill>
                            <a:srgbClr val="000000"/>
                          </a:solidFill>
                          <a:latin typeface="Arial"/>
                        </a:rPr>
                        <a:t>undskyld</a:t>
                      </a:r>
                      <a:r>
                        <a:rPr lang="da-DK" sz="2400" b="0" i="0" u="none" strike="noStrike" baseline="30000" dirty="0">
                          <a:solidFill>
                            <a:srgbClr val="000000"/>
                          </a:solidFill>
                          <a:latin typeface="Arial"/>
                        </a:rPr>
                        <a:t>1</a:t>
                      </a:r>
                      <a:r>
                        <a:rPr lang="da-DK" sz="2400" b="0" i="0" u="none" strike="noStrike" dirty="0">
                          <a:solidFill>
                            <a:srgbClr val="000000"/>
                          </a:solidFill>
                          <a:latin typeface="Arial"/>
                        </a:rPr>
                        <a:t> </a:t>
                      </a:r>
                      <a:br>
                        <a:rPr lang="da-DK" sz="2400" b="0" i="0" u="none" strike="noStrike" dirty="0">
                          <a:solidFill>
                            <a:srgbClr val="000000"/>
                          </a:solidFill>
                          <a:latin typeface="Arial"/>
                        </a:rPr>
                      </a:br>
                      <a:r>
                        <a:rPr lang="da-DK" sz="2400" b="0" i="1" u="none" strike="noStrike" dirty="0" smtClean="0">
                          <a:solidFill>
                            <a:srgbClr val="000000"/>
                          </a:solidFill>
                          <a:latin typeface="Arial"/>
                        </a:rPr>
                        <a:t>Undskyld! [</a:t>
                      </a:r>
                      <a:r>
                        <a:rPr lang="da-DK" sz="2400" b="0" i="1" u="none" strike="noStrike" dirty="0">
                          <a:solidFill>
                            <a:srgbClr val="000000"/>
                          </a:solidFill>
                          <a:latin typeface="Arial"/>
                        </a:rPr>
                        <a:t>jeg trådte dig over tæerne]</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a:t>
                      </a:r>
                      <a:r>
                        <a:rPr lang="da-DK" sz="2400" b="0" i="1" u="none" strike="noStrike" dirty="0" err="1" smtClean="0">
                          <a:solidFill>
                            <a:srgbClr val="000000"/>
                          </a:solidFill>
                          <a:latin typeface="Arial"/>
                        </a:rPr>
                        <a:t>Sorry</a:t>
                      </a:r>
                      <a:r>
                        <a:rPr lang="da-DK" sz="2400" b="0" i="1" u="none" strike="noStrike" dirty="0" smtClean="0">
                          <a:solidFill>
                            <a:srgbClr val="000000"/>
                          </a:solidFill>
                          <a:latin typeface="Arial"/>
                        </a:rPr>
                        <a:t>! </a:t>
                      </a:r>
                      <a:r>
                        <a:rPr lang="da-DK" sz="2400" b="0" i="1" u="none" strike="noStrike" dirty="0">
                          <a:solidFill>
                            <a:srgbClr val="000000"/>
                          </a:solidFill>
                          <a:latin typeface="Arial"/>
                        </a:rPr>
                        <a:t>[</a:t>
                      </a:r>
                      <a:r>
                        <a:rPr lang="da-DK" sz="2400" b="0" i="1" u="none" strike="noStrike" dirty="0" err="1">
                          <a:solidFill>
                            <a:srgbClr val="000000"/>
                          </a:solidFill>
                          <a:latin typeface="Arial"/>
                        </a:rPr>
                        <a:t>that</a:t>
                      </a:r>
                      <a:r>
                        <a:rPr lang="da-DK" sz="2400" b="0" i="1" u="none" strike="noStrike" dirty="0">
                          <a:solidFill>
                            <a:srgbClr val="000000"/>
                          </a:solidFill>
                          <a:latin typeface="Arial"/>
                        </a:rPr>
                        <a:t> I </a:t>
                      </a:r>
                      <a:r>
                        <a:rPr lang="da-DK" sz="2400" b="0" i="1" u="none" strike="noStrike" dirty="0" err="1">
                          <a:solidFill>
                            <a:srgbClr val="000000"/>
                          </a:solidFill>
                          <a:latin typeface="Arial"/>
                        </a:rPr>
                        <a:t>stepped</a:t>
                      </a:r>
                      <a:r>
                        <a:rPr lang="da-DK" sz="2400" b="0" i="1" u="none" strike="noStrike" dirty="0">
                          <a:solidFill>
                            <a:srgbClr val="000000"/>
                          </a:solidFill>
                          <a:latin typeface="Arial"/>
                        </a:rPr>
                        <a:t> </a:t>
                      </a:r>
                      <a:r>
                        <a:rPr lang="da-DK" sz="2400" b="0" i="1" u="none" strike="noStrike" dirty="0" err="1">
                          <a:solidFill>
                            <a:srgbClr val="000000"/>
                          </a:solidFill>
                          <a:latin typeface="Arial"/>
                        </a:rPr>
                        <a:t>on</a:t>
                      </a:r>
                      <a:r>
                        <a:rPr lang="da-DK" sz="2400" b="0" i="1" u="none" strike="noStrike" dirty="0">
                          <a:solidFill>
                            <a:srgbClr val="000000"/>
                          </a:solidFill>
                          <a:latin typeface="Arial"/>
                        </a:rPr>
                        <a:t> </a:t>
                      </a:r>
                      <a:r>
                        <a:rPr lang="da-DK" sz="2400" b="0" i="1" u="none" strike="noStrike" dirty="0" err="1">
                          <a:solidFill>
                            <a:srgbClr val="000000"/>
                          </a:solidFill>
                          <a:latin typeface="Arial"/>
                        </a:rPr>
                        <a:t>your</a:t>
                      </a:r>
                      <a:r>
                        <a:rPr lang="da-DK" sz="2400" b="0" i="1" u="none" strike="noStrike" dirty="0">
                          <a:solidFill>
                            <a:srgbClr val="000000"/>
                          </a:solidFill>
                          <a:latin typeface="Arial"/>
                        </a:rPr>
                        <a:t> </a:t>
                      </a:r>
                      <a:r>
                        <a:rPr lang="da-DK" sz="2400" b="0" i="1" u="none" strike="noStrike" dirty="0" err="1">
                          <a:solidFill>
                            <a:srgbClr val="000000"/>
                          </a:solidFill>
                          <a:latin typeface="Arial"/>
                        </a:rPr>
                        <a:t>foot</a:t>
                      </a:r>
                      <a:r>
                        <a:rPr lang="da-DK" sz="2400" b="0" i="1" u="none" strike="noStrike" dirty="0">
                          <a:solidFill>
                            <a:srgbClr val="000000"/>
                          </a:solidFill>
                          <a:latin typeface="Arial"/>
                        </a:rPr>
                        <a:t>])</a:t>
                      </a:r>
                      <a:r>
                        <a:rPr lang="da-DK" sz="2400" b="0" i="0" u="none" strike="noStrike" dirty="0">
                          <a:solidFill>
                            <a:srgbClr val="000000"/>
                          </a:solidFill>
                          <a:latin typeface="Arial"/>
                        </a:rPr>
                        <a:t/>
                      </a:r>
                      <a:br>
                        <a:rPr lang="da-DK" sz="2400" b="0" i="0" u="none" strike="noStrike" dirty="0">
                          <a:solidFill>
                            <a:srgbClr val="000000"/>
                          </a:solidFill>
                          <a:latin typeface="Arial"/>
                        </a:rPr>
                      </a:br>
                      <a:endParaRPr lang="da-DK"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da-DK" sz="2400" b="0" i="0" u="none" strike="noStrike" dirty="0">
                          <a:solidFill>
                            <a:srgbClr val="000000"/>
                          </a:solidFill>
                          <a:latin typeface="Arial"/>
                        </a:rPr>
                        <a:t> </a:t>
                      </a: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1269365">
                <a:tc>
                  <a:txBody>
                    <a:bodyPr/>
                    <a:lstStyle/>
                    <a:p>
                      <a:pPr algn="l" fontAlgn="b"/>
                      <a:r>
                        <a:rPr lang="en-US" sz="2400" b="1" i="0" u="none" strike="noStrike" dirty="0">
                          <a:solidFill>
                            <a:srgbClr val="000000"/>
                          </a:solidFill>
                          <a:latin typeface="Arial"/>
                        </a:rPr>
                        <a:t>Function group:</a:t>
                      </a:r>
                      <a:r>
                        <a:rPr lang="en-US" sz="2400" b="0" i="0" u="none" strike="noStrike" dirty="0">
                          <a:solidFill>
                            <a:srgbClr val="000000"/>
                          </a:solidFill>
                          <a:latin typeface="Arial"/>
                        </a:rPr>
                        <a:t> </a:t>
                      </a:r>
                      <a:r>
                        <a:rPr lang="en-US" sz="2400" b="0" i="1" u="none" strike="noStrike" dirty="0">
                          <a:solidFill>
                            <a:srgbClr val="000000"/>
                          </a:solidFill>
                          <a:latin typeface="Arial"/>
                        </a:rPr>
                        <a:t>regret (text internal)</a:t>
                      </a:r>
                      <a:endParaRPr lang="en-US"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l" fontAlgn="ctr"/>
                      <a:r>
                        <a:rPr lang="da-DK" sz="2400" b="0" i="0" u="none" strike="noStrike" dirty="0" smtClean="0">
                          <a:solidFill>
                            <a:srgbClr val="000000"/>
                          </a:solidFill>
                          <a:latin typeface="Arial"/>
                        </a:rPr>
                        <a:t>undskyld</a:t>
                      </a:r>
                      <a:r>
                        <a:rPr lang="da-DK" sz="2400" b="0" i="0" u="none" strike="noStrike" baseline="30000" dirty="0" smtClean="0">
                          <a:solidFill>
                            <a:srgbClr val="000000"/>
                          </a:solidFill>
                          <a:latin typeface="Arial"/>
                        </a:rPr>
                        <a:t>2 </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Undskyld </a:t>
                      </a:r>
                      <a:r>
                        <a:rPr lang="da-DK" sz="2400" b="0" i="1" u="none" strike="noStrike" dirty="0">
                          <a:solidFill>
                            <a:srgbClr val="000000"/>
                          </a:solidFill>
                          <a:latin typeface="Arial"/>
                        </a:rPr>
                        <a:t>jeg spørger, men ...</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a:t>
                      </a:r>
                      <a:r>
                        <a:rPr lang="da-DK" sz="2400" b="0" i="1" u="none" strike="noStrike" dirty="0" err="1" smtClean="0">
                          <a:solidFill>
                            <a:srgbClr val="000000"/>
                          </a:solidFill>
                          <a:latin typeface="Arial"/>
                        </a:rPr>
                        <a:t>Sorry</a:t>
                      </a:r>
                      <a:r>
                        <a:rPr lang="da-DK" sz="2400" b="0" i="1" u="none" strike="noStrike" dirty="0" smtClean="0">
                          <a:solidFill>
                            <a:srgbClr val="000000"/>
                          </a:solidFill>
                          <a:latin typeface="Arial"/>
                        </a:rPr>
                        <a:t> </a:t>
                      </a:r>
                      <a:r>
                        <a:rPr lang="da-DK" sz="2400" b="0" i="1" u="none" strike="noStrike" dirty="0">
                          <a:solidFill>
                            <a:srgbClr val="000000"/>
                          </a:solidFill>
                          <a:latin typeface="Arial"/>
                        </a:rPr>
                        <a:t>for </a:t>
                      </a:r>
                      <a:r>
                        <a:rPr lang="da-DK" sz="2400" b="0" i="1" u="none" strike="noStrike" dirty="0" err="1">
                          <a:solidFill>
                            <a:srgbClr val="000000"/>
                          </a:solidFill>
                          <a:latin typeface="Arial"/>
                        </a:rPr>
                        <a:t>asking</a:t>
                      </a:r>
                      <a:r>
                        <a:rPr lang="da-DK" sz="2400" b="0" i="1" u="none" strike="noStrike" dirty="0">
                          <a:solidFill>
                            <a:srgbClr val="000000"/>
                          </a:solidFill>
                          <a:latin typeface="Arial"/>
                        </a:rPr>
                        <a:t>, but …)</a:t>
                      </a:r>
                      <a:r>
                        <a:rPr lang="da-DK" sz="2400" b="0" i="0" u="none" strike="noStrike" dirty="0">
                          <a:solidFill>
                            <a:srgbClr val="000000"/>
                          </a:solidFill>
                          <a:latin typeface="Arial"/>
                        </a:rPr>
                        <a:t/>
                      </a:r>
                      <a:br>
                        <a:rPr lang="da-DK" sz="2400" b="0" i="0" u="none" strike="noStrike" dirty="0">
                          <a:solidFill>
                            <a:srgbClr val="000000"/>
                          </a:solidFill>
                          <a:latin typeface="Arial"/>
                        </a:rPr>
                      </a:br>
                      <a:endParaRPr lang="da-DK"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da-DK" sz="2400" b="0" i="0" u="none" strike="noStrike" dirty="0">
                          <a:solidFill>
                            <a:srgbClr val="000000"/>
                          </a:solidFill>
                          <a:latin typeface="Arial"/>
                        </a:rPr>
                        <a:t> </a:t>
                      </a: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1269365">
                <a:tc>
                  <a:txBody>
                    <a:bodyPr/>
                    <a:lstStyle/>
                    <a:p>
                      <a:pPr algn="l" fontAlgn="b"/>
                      <a:r>
                        <a:rPr lang="en-US" sz="2400" b="1" i="0" u="none" strike="noStrike" dirty="0">
                          <a:solidFill>
                            <a:srgbClr val="000000"/>
                          </a:solidFill>
                          <a:latin typeface="Arial"/>
                        </a:rPr>
                        <a:t>Function group:</a:t>
                      </a:r>
                      <a:r>
                        <a:rPr lang="en-US" sz="2400" b="0" i="0" u="none" strike="noStrike" dirty="0">
                          <a:solidFill>
                            <a:srgbClr val="000000"/>
                          </a:solidFill>
                          <a:latin typeface="Arial"/>
                        </a:rPr>
                        <a:t> </a:t>
                      </a:r>
                      <a:r>
                        <a:rPr lang="en-US" sz="2400" b="0" i="1" u="none" strike="noStrike" dirty="0">
                          <a:solidFill>
                            <a:srgbClr val="000000"/>
                          </a:solidFill>
                          <a:latin typeface="Arial"/>
                        </a:rPr>
                        <a:t>correction of self (text external)</a:t>
                      </a:r>
                      <a:endParaRPr lang="en-US"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l" fontAlgn="ctr"/>
                      <a:r>
                        <a:rPr lang="da-DK" sz="2400" b="0" i="0" u="none" strike="noStrike" dirty="0">
                          <a:solidFill>
                            <a:srgbClr val="000000"/>
                          </a:solidFill>
                          <a:latin typeface="Arial"/>
                        </a:rPr>
                        <a:t> </a:t>
                      </a: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da-DK" sz="2400" b="0" i="0" u="none" strike="noStrike" dirty="0">
                          <a:solidFill>
                            <a:srgbClr val="000000"/>
                          </a:solidFill>
                          <a:latin typeface="Arial"/>
                        </a:rPr>
                        <a:t>hov</a:t>
                      </a:r>
                      <a:r>
                        <a:rPr lang="da-DK" sz="2400" b="0" i="0" u="none" strike="noStrike" baseline="30000" dirty="0">
                          <a:solidFill>
                            <a:srgbClr val="000000"/>
                          </a:solidFill>
                          <a:latin typeface="Arial"/>
                        </a:rPr>
                        <a:t>2</a:t>
                      </a:r>
                      <a:r>
                        <a:rPr lang="da-DK" sz="2400" b="0" i="0" u="none" strike="noStrike" dirty="0">
                          <a:solidFill>
                            <a:srgbClr val="000000"/>
                          </a:solidFill>
                          <a:latin typeface="Arial"/>
                        </a:rPr>
                        <a:t> </a:t>
                      </a:r>
                      <a:br>
                        <a:rPr lang="da-DK" sz="2400" b="0" i="0" u="none" strike="noStrike" dirty="0">
                          <a:solidFill>
                            <a:srgbClr val="000000"/>
                          </a:solidFill>
                          <a:latin typeface="Arial"/>
                        </a:rPr>
                      </a:br>
                      <a:r>
                        <a:rPr lang="da-DK" sz="2400" b="0" i="1" u="none" strike="noStrike" dirty="0" smtClean="0">
                          <a:solidFill>
                            <a:srgbClr val="000000"/>
                          </a:solidFill>
                          <a:latin typeface="Arial"/>
                        </a:rPr>
                        <a:t>Hov</a:t>
                      </a:r>
                      <a:r>
                        <a:rPr lang="da-DK" sz="2400" b="0" i="1" u="none" strike="noStrike" dirty="0">
                          <a:solidFill>
                            <a:srgbClr val="000000"/>
                          </a:solidFill>
                          <a:latin typeface="Arial"/>
                        </a:rPr>
                        <a:t>, jeg trådte dig over tæerne</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a:t>
                      </a:r>
                      <a:r>
                        <a:rPr lang="da-DK" sz="2400" b="0" i="1" u="none" strike="noStrike" dirty="0" err="1" smtClean="0">
                          <a:solidFill>
                            <a:srgbClr val="000000"/>
                          </a:solidFill>
                          <a:latin typeface="Arial"/>
                        </a:rPr>
                        <a:t>Oops</a:t>
                      </a:r>
                      <a:r>
                        <a:rPr lang="da-DK" sz="2400" b="0" i="1" u="none" strike="noStrike" dirty="0">
                          <a:solidFill>
                            <a:srgbClr val="000000"/>
                          </a:solidFill>
                          <a:latin typeface="Arial"/>
                        </a:rPr>
                        <a:t>, I </a:t>
                      </a:r>
                      <a:r>
                        <a:rPr lang="da-DK" sz="2400" b="0" i="1" u="none" strike="noStrike" dirty="0" err="1">
                          <a:solidFill>
                            <a:srgbClr val="000000"/>
                          </a:solidFill>
                          <a:latin typeface="Arial"/>
                        </a:rPr>
                        <a:t>stepped</a:t>
                      </a:r>
                      <a:r>
                        <a:rPr lang="da-DK" sz="2400" b="0" i="1" u="none" strike="noStrike" dirty="0">
                          <a:solidFill>
                            <a:srgbClr val="000000"/>
                          </a:solidFill>
                          <a:latin typeface="Arial"/>
                        </a:rPr>
                        <a:t> </a:t>
                      </a:r>
                      <a:r>
                        <a:rPr lang="da-DK" sz="2400" b="0" i="1" u="none" strike="noStrike" dirty="0" err="1">
                          <a:solidFill>
                            <a:srgbClr val="000000"/>
                          </a:solidFill>
                          <a:latin typeface="Arial"/>
                        </a:rPr>
                        <a:t>on</a:t>
                      </a:r>
                      <a:r>
                        <a:rPr lang="da-DK" sz="2400" b="0" i="1" u="none" strike="noStrike" dirty="0">
                          <a:solidFill>
                            <a:srgbClr val="000000"/>
                          </a:solidFill>
                          <a:latin typeface="Arial"/>
                        </a:rPr>
                        <a:t> </a:t>
                      </a:r>
                      <a:r>
                        <a:rPr lang="da-DK" sz="2400" b="0" i="1" u="none" strike="noStrike" dirty="0" err="1">
                          <a:solidFill>
                            <a:srgbClr val="000000"/>
                          </a:solidFill>
                          <a:latin typeface="Arial"/>
                        </a:rPr>
                        <a:t>your</a:t>
                      </a:r>
                      <a:r>
                        <a:rPr lang="da-DK" sz="2400" b="0" i="1" u="none" strike="noStrike" dirty="0">
                          <a:solidFill>
                            <a:srgbClr val="000000"/>
                          </a:solidFill>
                          <a:latin typeface="Arial"/>
                        </a:rPr>
                        <a:t> </a:t>
                      </a:r>
                      <a:r>
                        <a:rPr lang="da-DK" sz="2400" b="0" i="1" u="none" strike="noStrike" dirty="0" err="1">
                          <a:solidFill>
                            <a:srgbClr val="000000"/>
                          </a:solidFill>
                          <a:latin typeface="Arial"/>
                        </a:rPr>
                        <a:t>foot</a:t>
                      </a:r>
                      <a:r>
                        <a:rPr lang="da-DK" sz="2400" b="0" i="1" u="none" strike="noStrike" dirty="0">
                          <a:solidFill>
                            <a:srgbClr val="000000"/>
                          </a:solidFill>
                          <a:latin typeface="Arial"/>
                        </a:rPr>
                        <a:t>)</a:t>
                      </a:r>
                      <a:r>
                        <a:rPr lang="da-DK" sz="2400" b="0" i="0" u="none" strike="noStrike" dirty="0">
                          <a:solidFill>
                            <a:srgbClr val="000000"/>
                          </a:solidFill>
                          <a:latin typeface="Arial"/>
                        </a:rPr>
                        <a:t/>
                      </a:r>
                      <a:br>
                        <a:rPr lang="da-DK" sz="2400" b="0" i="0" u="none" strike="noStrike" dirty="0">
                          <a:solidFill>
                            <a:srgbClr val="000000"/>
                          </a:solidFill>
                          <a:latin typeface="Arial"/>
                        </a:rPr>
                      </a:br>
                      <a:endParaRPr lang="da-DK"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1269365">
                <a:tc>
                  <a:txBody>
                    <a:bodyPr/>
                    <a:lstStyle/>
                    <a:p>
                      <a:pPr algn="l" fontAlgn="b"/>
                      <a:r>
                        <a:rPr lang="en-US" sz="2400" b="1" i="0" u="none" strike="noStrike" dirty="0">
                          <a:solidFill>
                            <a:srgbClr val="000000"/>
                          </a:solidFill>
                          <a:latin typeface="Arial"/>
                        </a:rPr>
                        <a:t>Function group:</a:t>
                      </a:r>
                      <a:r>
                        <a:rPr lang="en-US" sz="2400" b="0" i="0" u="none" strike="noStrike" dirty="0">
                          <a:solidFill>
                            <a:srgbClr val="000000"/>
                          </a:solidFill>
                          <a:latin typeface="Arial"/>
                        </a:rPr>
                        <a:t> </a:t>
                      </a:r>
                      <a:r>
                        <a:rPr lang="en-US" sz="2400" b="0" i="1" u="none" strike="noStrike" dirty="0">
                          <a:solidFill>
                            <a:srgbClr val="000000"/>
                          </a:solidFill>
                          <a:latin typeface="Arial"/>
                        </a:rPr>
                        <a:t>correction of self (text internal)</a:t>
                      </a:r>
                      <a:endParaRPr lang="en-US"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l" fontAlgn="ctr"/>
                      <a:r>
                        <a:rPr lang="da-DK" sz="2400" b="0" i="0" u="none" strike="noStrike" dirty="0">
                          <a:solidFill>
                            <a:srgbClr val="000000"/>
                          </a:solidFill>
                          <a:latin typeface="Arial"/>
                        </a:rPr>
                        <a:t>undskyld</a:t>
                      </a:r>
                      <a:r>
                        <a:rPr lang="da-DK" sz="2400" b="0" i="0" u="none" strike="noStrike" baseline="30000" dirty="0">
                          <a:solidFill>
                            <a:srgbClr val="000000"/>
                          </a:solidFill>
                          <a:latin typeface="Arial"/>
                        </a:rPr>
                        <a:t>3 </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Det </a:t>
                      </a:r>
                      <a:r>
                        <a:rPr lang="da-DK" sz="2400" b="0" i="1" u="none" strike="noStrike" dirty="0">
                          <a:solidFill>
                            <a:srgbClr val="000000"/>
                          </a:solidFill>
                          <a:latin typeface="Arial"/>
                        </a:rPr>
                        <a:t>er mod øst, undskyld, mod vest</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a:t>
                      </a:r>
                      <a:r>
                        <a:rPr lang="da-DK" sz="2400" b="0" i="1" u="none" strike="noStrike" dirty="0" err="1" smtClean="0">
                          <a:solidFill>
                            <a:srgbClr val="000000"/>
                          </a:solidFill>
                          <a:latin typeface="Arial"/>
                        </a:rPr>
                        <a:t>It’s</a:t>
                      </a:r>
                      <a:r>
                        <a:rPr lang="da-DK" sz="2400" b="0" i="1" u="none" strike="noStrike" dirty="0" smtClean="0">
                          <a:solidFill>
                            <a:srgbClr val="000000"/>
                          </a:solidFill>
                          <a:latin typeface="Arial"/>
                        </a:rPr>
                        <a:t> </a:t>
                      </a:r>
                      <a:r>
                        <a:rPr lang="da-DK" sz="2400" b="0" i="1" u="none" strike="noStrike" dirty="0" err="1">
                          <a:solidFill>
                            <a:srgbClr val="000000"/>
                          </a:solidFill>
                          <a:latin typeface="Arial"/>
                        </a:rPr>
                        <a:t>east</a:t>
                      </a:r>
                      <a:r>
                        <a:rPr lang="da-DK" sz="2400" b="0" i="1" u="none" strike="noStrike" dirty="0">
                          <a:solidFill>
                            <a:srgbClr val="000000"/>
                          </a:solidFill>
                          <a:latin typeface="Arial"/>
                        </a:rPr>
                        <a:t>, </a:t>
                      </a:r>
                      <a:r>
                        <a:rPr lang="da-DK" sz="2400" b="0" i="1" u="none" strike="noStrike" dirty="0" err="1">
                          <a:solidFill>
                            <a:srgbClr val="000000"/>
                          </a:solidFill>
                          <a:latin typeface="Arial"/>
                        </a:rPr>
                        <a:t>sorry</a:t>
                      </a:r>
                      <a:r>
                        <a:rPr lang="da-DK" sz="2400" b="0" i="1" u="none" strike="noStrike" dirty="0">
                          <a:solidFill>
                            <a:srgbClr val="000000"/>
                          </a:solidFill>
                          <a:latin typeface="Arial"/>
                        </a:rPr>
                        <a:t> </a:t>
                      </a:r>
                      <a:r>
                        <a:rPr lang="da-DK" sz="2400" b="0" i="1" u="none" strike="noStrike" dirty="0" err="1">
                          <a:solidFill>
                            <a:srgbClr val="000000"/>
                          </a:solidFill>
                          <a:latin typeface="Arial"/>
                        </a:rPr>
                        <a:t>west</a:t>
                      </a:r>
                      <a:r>
                        <a:rPr lang="da-DK" sz="2400" b="0" i="1" u="none" strike="noStrike" dirty="0">
                          <a:solidFill>
                            <a:srgbClr val="000000"/>
                          </a:solidFill>
                          <a:latin typeface="Arial"/>
                        </a:rPr>
                        <a:t>)</a:t>
                      </a:r>
                      <a:r>
                        <a:rPr lang="da-DK" sz="2400" b="0" i="0" u="none" strike="noStrike" dirty="0">
                          <a:solidFill>
                            <a:srgbClr val="000000"/>
                          </a:solidFill>
                          <a:latin typeface="Arial"/>
                        </a:rPr>
                        <a:t/>
                      </a:r>
                      <a:br>
                        <a:rPr lang="da-DK" sz="2400" b="0" i="0" u="none" strike="noStrike" dirty="0">
                          <a:solidFill>
                            <a:srgbClr val="000000"/>
                          </a:solidFill>
                          <a:latin typeface="Arial"/>
                        </a:rPr>
                      </a:br>
                      <a:endParaRPr lang="da-DK"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da-DK" sz="2400" b="0" i="0" u="none" strike="noStrike" dirty="0">
                          <a:solidFill>
                            <a:srgbClr val="000000"/>
                          </a:solidFill>
                          <a:latin typeface="Arial"/>
                        </a:rPr>
                        <a:t>hov</a:t>
                      </a:r>
                      <a:r>
                        <a:rPr lang="da-DK" sz="2400" b="0" i="0" u="none" strike="noStrike" baseline="30000" dirty="0">
                          <a:solidFill>
                            <a:srgbClr val="000000"/>
                          </a:solidFill>
                          <a:latin typeface="Arial"/>
                        </a:rPr>
                        <a:t>3 </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Hov</a:t>
                      </a:r>
                      <a:r>
                        <a:rPr lang="da-DK" sz="2400" b="0" i="1" u="none" strike="noStrike" dirty="0">
                          <a:solidFill>
                            <a:srgbClr val="000000"/>
                          </a:solidFill>
                          <a:latin typeface="Arial"/>
                        </a:rPr>
                        <a:t>, jeg havde nær glemt at spørge...</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(Oh</a:t>
                      </a:r>
                      <a:r>
                        <a:rPr lang="da-DK" sz="2400" b="0" i="1" u="none" strike="noStrike" dirty="0">
                          <a:solidFill>
                            <a:srgbClr val="000000"/>
                          </a:solidFill>
                          <a:latin typeface="Arial"/>
                        </a:rPr>
                        <a:t>, I </a:t>
                      </a:r>
                      <a:r>
                        <a:rPr lang="da-DK" sz="2400" b="0" i="1" u="none" strike="noStrike" dirty="0" err="1">
                          <a:solidFill>
                            <a:srgbClr val="000000"/>
                          </a:solidFill>
                          <a:latin typeface="Arial"/>
                        </a:rPr>
                        <a:t>almost</a:t>
                      </a:r>
                      <a:r>
                        <a:rPr lang="da-DK" sz="2400" b="0" i="1" u="none" strike="noStrike" dirty="0">
                          <a:solidFill>
                            <a:srgbClr val="000000"/>
                          </a:solidFill>
                          <a:latin typeface="Arial"/>
                        </a:rPr>
                        <a:t> </a:t>
                      </a:r>
                      <a:r>
                        <a:rPr lang="da-DK" sz="2400" b="0" i="1" u="none" strike="noStrike" dirty="0" err="1">
                          <a:solidFill>
                            <a:srgbClr val="000000"/>
                          </a:solidFill>
                          <a:latin typeface="Arial"/>
                        </a:rPr>
                        <a:t>forgot</a:t>
                      </a:r>
                      <a:r>
                        <a:rPr lang="da-DK" sz="2400" b="0" i="1" u="none" strike="noStrike" dirty="0">
                          <a:solidFill>
                            <a:srgbClr val="000000"/>
                          </a:solidFill>
                          <a:latin typeface="Arial"/>
                        </a:rPr>
                        <a:t> to ask ...)</a:t>
                      </a:r>
                      <a:r>
                        <a:rPr lang="da-DK" sz="2400" b="0" i="0" u="none" strike="noStrike" dirty="0">
                          <a:solidFill>
                            <a:srgbClr val="000000"/>
                          </a:solidFill>
                          <a:latin typeface="Arial"/>
                        </a:rPr>
                        <a:t/>
                      </a:r>
                      <a:br>
                        <a:rPr lang="da-DK" sz="2400" b="0" i="0" u="none" strike="noStrike" dirty="0">
                          <a:solidFill>
                            <a:srgbClr val="000000"/>
                          </a:solidFill>
                          <a:latin typeface="Arial"/>
                        </a:rPr>
                      </a:br>
                      <a:endParaRPr lang="da-DK"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1269365">
                <a:tc>
                  <a:txBody>
                    <a:bodyPr/>
                    <a:lstStyle/>
                    <a:p>
                      <a:pPr algn="l" fontAlgn="b"/>
                      <a:r>
                        <a:rPr lang="en-US" sz="2400" b="1" i="0" u="none" strike="noStrike" dirty="0">
                          <a:solidFill>
                            <a:srgbClr val="000000"/>
                          </a:solidFill>
                          <a:latin typeface="Arial"/>
                        </a:rPr>
                        <a:t>Function group:</a:t>
                      </a:r>
                      <a:r>
                        <a:rPr lang="en-US" sz="2400" b="0" i="0" u="none" strike="noStrike" dirty="0">
                          <a:solidFill>
                            <a:srgbClr val="000000"/>
                          </a:solidFill>
                          <a:latin typeface="Arial"/>
                        </a:rPr>
                        <a:t> </a:t>
                      </a:r>
                      <a:r>
                        <a:rPr lang="en-US" sz="2400" b="0" i="1" u="none" strike="noStrike" dirty="0">
                          <a:solidFill>
                            <a:srgbClr val="000000"/>
                          </a:solidFill>
                          <a:latin typeface="Arial"/>
                        </a:rPr>
                        <a:t>correction of other (text external)</a:t>
                      </a:r>
                      <a:endParaRPr lang="en-US"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l" fontAlgn="ctr"/>
                      <a:r>
                        <a:rPr lang="da-DK" sz="2400" b="0" i="0" u="none" strike="noStrike" dirty="0">
                          <a:solidFill>
                            <a:srgbClr val="000000"/>
                          </a:solidFill>
                          <a:latin typeface="Arial"/>
                        </a:rPr>
                        <a:t> </a:t>
                      </a: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da-DK" sz="2400" b="0" i="0" u="none" strike="noStrike" dirty="0">
                          <a:solidFill>
                            <a:srgbClr val="000000"/>
                          </a:solidFill>
                          <a:latin typeface="Arial"/>
                        </a:rPr>
                        <a:t>hov</a:t>
                      </a:r>
                      <a:r>
                        <a:rPr lang="da-DK" sz="2400" b="0" i="0" u="none" strike="noStrike" baseline="30000" dirty="0">
                          <a:solidFill>
                            <a:srgbClr val="000000"/>
                          </a:solidFill>
                          <a:latin typeface="Arial"/>
                        </a:rPr>
                        <a:t>4 </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Hov</a:t>
                      </a:r>
                      <a:r>
                        <a:rPr lang="da-DK" sz="2400" b="0" i="1" u="none" strike="noStrike" dirty="0">
                          <a:solidFill>
                            <a:srgbClr val="000000"/>
                          </a:solidFill>
                          <a:latin typeface="Arial"/>
                        </a:rPr>
                        <a:t>, ikke springe over i </a:t>
                      </a:r>
                      <a:r>
                        <a:rPr lang="da-DK" sz="2400" b="0" i="1" u="none" strike="noStrike" dirty="0" smtClean="0">
                          <a:solidFill>
                            <a:srgbClr val="000000"/>
                          </a:solidFill>
                          <a:latin typeface="Arial"/>
                        </a:rPr>
                        <a:t>køen!</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a:t>
                      </a:r>
                      <a:r>
                        <a:rPr lang="da-DK" sz="2400" b="0" i="1" u="none" strike="noStrike" dirty="0" err="1" smtClean="0">
                          <a:solidFill>
                            <a:srgbClr val="000000"/>
                          </a:solidFill>
                          <a:latin typeface="Arial"/>
                        </a:rPr>
                        <a:t>Hey</a:t>
                      </a:r>
                      <a:r>
                        <a:rPr lang="da-DK" sz="2400" b="0" i="1" u="none" strike="noStrike" dirty="0">
                          <a:solidFill>
                            <a:srgbClr val="000000"/>
                          </a:solidFill>
                          <a:latin typeface="Arial"/>
                        </a:rPr>
                        <a:t>, </a:t>
                      </a:r>
                      <a:r>
                        <a:rPr lang="da-DK" sz="2400" b="0" i="1" u="none" strike="noStrike" dirty="0" err="1">
                          <a:solidFill>
                            <a:srgbClr val="000000"/>
                          </a:solidFill>
                          <a:latin typeface="Arial"/>
                        </a:rPr>
                        <a:t>don't</a:t>
                      </a:r>
                      <a:r>
                        <a:rPr lang="da-DK" sz="2400" b="0" i="1" u="none" strike="noStrike" dirty="0">
                          <a:solidFill>
                            <a:srgbClr val="000000"/>
                          </a:solidFill>
                          <a:latin typeface="Arial"/>
                        </a:rPr>
                        <a:t> jump the </a:t>
                      </a:r>
                      <a:r>
                        <a:rPr lang="da-DK" sz="2400" b="0" i="1" u="none" strike="noStrike" dirty="0" smtClean="0">
                          <a:solidFill>
                            <a:srgbClr val="000000"/>
                          </a:solidFill>
                          <a:latin typeface="Arial"/>
                        </a:rPr>
                        <a:t>line!)</a:t>
                      </a:r>
                      <a:r>
                        <a:rPr lang="da-DK" sz="2400" b="0" i="0" u="none" strike="noStrike" dirty="0">
                          <a:solidFill>
                            <a:srgbClr val="000000"/>
                          </a:solidFill>
                          <a:latin typeface="Arial"/>
                        </a:rPr>
                        <a:t/>
                      </a:r>
                      <a:br>
                        <a:rPr lang="da-DK" sz="2400" b="0" i="0" u="none" strike="noStrike" dirty="0">
                          <a:solidFill>
                            <a:srgbClr val="000000"/>
                          </a:solidFill>
                          <a:latin typeface="Arial"/>
                        </a:rPr>
                      </a:br>
                      <a:endParaRPr lang="da-DK"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1269365">
                <a:tc>
                  <a:txBody>
                    <a:bodyPr/>
                    <a:lstStyle/>
                    <a:p>
                      <a:pPr algn="l" fontAlgn="b"/>
                      <a:r>
                        <a:rPr lang="en-US" sz="2400" b="1" i="0" u="none" strike="noStrike" dirty="0">
                          <a:solidFill>
                            <a:srgbClr val="000000"/>
                          </a:solidFill>
                          <a:latin typeface="Arial"/>
                        </a:rPr>
                        <a:t>Function group:</a:t>
                      </a:r>
                      <a:r>
                        <a:rPr lang="en-US" sz="2400" b="0" i="0" u="none" strike="noStrike" dirty="0">
                          <a:solidFill>
                            <a:srgbClr val="000000"/>
                          </a:solidFill>
                          <a:latin typeface="Arial"/>
                        </a:rPr>
                        <a:t> </a:t>
                      </a:r>
                      <a:r>
                        <a:rPr lang="en-US" sz="2400" b="0" i="1" u="none" strike="noStrike" dirty="0">
                          <a:solidFill>
                            <a:srgbClr val="000000"/>
                          </a:solidFill>
                          <a:latin typeface="Arial"/>
                        </a:rPr>
                        <a:t>correction of other (text internal)</a:t>
                      </a:r>
                      <a:endParaRPr lang="en-US"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l" fontAlgn="ctr"/>
                      <a:r>
                        <a:rPr lang="da-DK" sz="2400" b="0" i="0" u="none" strike="noStrike" dirty="0">
                          <a:solidFill>
                            <a:srgbClr val="000000"/>
                          </a:solidFill>
                          <a:latin typeface="Arial"/>
                        </a:rPr>
                        <a:t>undskyld</a:t>
                      </a:r>
                      <a:r>
                        <a:rPr lang="da-DK" sz="2400" b="0" i="0" u="none" strike="noStrike" baseline="30000" dirty="0">
                          <a:solidFill>
                            <a:srgbClr val="000000"/>
                          </a:solidFill>
                          <a:latin typeface="Arial"/>
                        </a:rPr>
                        <a:t>4 </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0" u="none" strike="noStrike" dirty="0" smtClean="0">
                          <a:solidFill>
                            <a:srgbClr val="000000"/>
                          </a:solidFill>
                          <a:latin typeface="Arial"/>
                        </a:rPr>
                        <a:t>U</a:t>
                      </a:r>
                      <a:r>
                        <a:rPr lang="da-DK" sz="2400" b="0" i="1" u="none" strike="noStrike" dirty="0" smtClean="0">
                          <a:solidFill>
                            <a:srgbClr val="000000"/>
                          </a:solidFill>
                          <a:latin typeface="Arial"/>
                        </a:rPr>
                        <a:t>ndskyld</a:t>
                      </a:r>
                      <a:r>
                        <a:rPr lang="da-DK" sz="2400" b="0" i="1" u="none" strike="noStrike" dirty="0">
                          <a:solidFill>
                            <a:srgbClr val="000000"/>
                          </a:solidFill>
                          <a:latin typeface="Arial"/>
                        </a:rPr>
                        <a:t>, det hørte jeg ikke</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a:t>
                      </a:r>
                      <a:r>
                        <a:rPr lang="da-DK" sz="2400" b="0" i="1" u="none" strike="noStrike" dirty="0" err="1" smtClean="0">
                          <a:solidFill>
                            <a:srgbClr val="000000"/>
                          </a:solidFill>
                          <a:latin typeface="Arial"/>
                        </a:rPr>
                        <a:t>Sorry</a:t>
                      </a:r>
                      <a:r>
                        <a:rPr lang="da-DK" sz="2400" b="0" i="1" u="none" strike="noStrike" dirty="0">
                          <a:solidFill>
                            <a:srgbClr val="000000"/>
                          </a:solidFill>
                          <a:latin typeface="Arial"/>
                        </a:rPr>
                        <a:t>, I </a:t>
                      </a:r>
                      <a:r>
                        <a:rPr lang="da-DK" sz="2400" b="0" i="1" u="none" strike="noStrike" dirty="0" err="1">
                          <a:solidFill>
                            <a:srgbClr val="000000"/>
                          </a:solidFill>
                          <a:latin typeface="Arial"/>
                        </a:rPr>
                        <a:t>didn't</a:t>
                      </a:r>
                      <a:r>
                        <a:rPr lang="da-DK" sz="2400" b="0" i="1" u="none" strike="noStrike" dirty="0">
                          <a:solidFill>
                            <a:srgbClr val="000000"/>
                          </a:solidFill>
                          <a:latin typeface="Arial"/>
                        </a:rPr>
                        <a:t> </a:t>
                      </a:r>
                      <a:r>
                        <a:rPr lang="da-DK" sz="2400" b="0" i="1" u="none" strike="noStrike" dirty="0" err="1">
                          <a:solidFill>
                            <a:srgbClr val="000000"/>
                          </a:solidFill>
                          <a:latin typeface="Arial"/>
                        </a:rPr>
                        <a:t>hear</a:t>
                      </a:r>
                      <a:r>
                        <a:rPr lang="da-DK" sz="2400" b="0" i="1" u="none" strike="noStrike" dirty="0">
                          <a:solidFill>
                            <a:srgbClr val="000000"/>
                          </a:solidFill>
                          <a:latin typeface="Arial"/>
                        </a:rPr>
                        <a:t> </a:t>
                      </a:r>
                      <a:r>
                        <a:rPr lang="da-DK" sz="2400" b="0" i="1" u="none" strike="noStrike" dirty="0" err="1">
                          <a:solidFill>
                            <a:srgbClr val="000000"/>
                          </a:solidFill>
                          <a:latin typeface="Arial"/>
                        </a:rPr>
                        <a:t>that</a:t>
                      </a:r>
                      <a:r>
                        <a:rPr lang="da-DK" sz="2400" b="0" i="1" u="none" strike="noStrike" dirty="0">
                          <a:solidFill>
                            <a:srgbClr val="000000"/>
                          </a:solidFill>
                          <a:latin typeface="Arial"/>
                        </a:rPr>
                        <a:t>)</a:t>
                      </a:r>
                      <a:r>
                        <a:rPr lang="da-DK" sz="2400" b="0" i="0" u="none" strike="noStrike" dirty="0">
                          <a:solidFill>
                            <a:srgbClr val="000000"/>
                          </a:solidFill>
                          <a:latin typeface="Arial"/>
                        </a:rPr>
                        <a:t/>
                      </a:r>
                      <a:br>
                        <a:rPr lang="da-DK" sz="2400" b="0" i="0" u="none" strike="noStrike" dirty="0">
                          <a:solidFill>
                            <a:srgbClr val="000000"/>
                          </a:solidFill>
                          <a:latin typeface="Arial"/>
                        </a:rPr>
                      </a:br>
                      <a:endParaRPr lang="da-DK"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da-DK" sz="2400" b="0" i="0" u="none" strike="noStrike" dirty="0">
                          <a:solidFill>
                            <a:srgbClr val="000000"/>
                          </a:solidFill>
                          <a:latin typeface="Arial"/>
                        </a:rPr>
                        <a:t>hov</a:t>
                      </a:r>
                      <a:r>
                        <a:rPr lang="da-DK" sz="2400" b="0" i="0" u="none" strike="noStrike" baseline="30000" dirty="0">
                          <a:solidFill>
                            <a:srgbClr val="000000"/>
                          </a:solidFill>
                          <a:latin typeface="Arial"/>
                        </a:rPr>
                        <a:t>5 </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Hov</a:t>
                      </a:r>
                      <a:r>
                        <a:rPr lang="da-DK" sz="2400" b="0" i="1" u="none" strike="noStrike" dirty="0">
                          <a:solidFill>
                            <a:srgbClr val="000000"/>
                          </a:solidFill>
                          <a:latin typeface="Arial"/>
                        </a:rPr>
                        <a:t>, tal pænt!</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a:t>
                      </a:r>
                      <a:r>
                        <a:rPr lang="da-DK" sz="2400" b="0" i="1" u="none" strike="noStrike" dirty="0" err="1" smtClean="0">
                          <a:solidFill>
                            <a:srgbClr val="000000"/>
                          </a:solidFill>
                          <a:latin typeface="Arial"/>
                        </a:rPr>
                        <a:t>Hey</a:t>
                      </a:r>
                      <a:r>
                        <a:rPr lang="da-DK" sz="2400" b="0" i="1" u="none" strike="noStrike" dirty="0">
                          <a:solidFill>
                            <a:srgbClr val="000000"/>
                          </a:solidFill>
                          <a:latin typeface="Arial"/>
                        </a:rPr>
                        <a:t>, speak </a:t>
                      </a:r>
                      <a:r>
                        <a:rPr lang="da-DK" sz="2400" b="0" i="1" u="none" strike="noStrike" dirty="0" err="1">
                          <a:solidFill>
                            <a:srgbClr val="000000"/>
                          </a:solidFill>
                          <a:latin typeface="Arial"/>
                        </a:rPr>
                        <a:t>properly</a:t>
                      </a:r>
                      <a:r>
                        <a:rPr lang="da-DK" sz="2400" b="0" i="1" u="none" strike="noStrike" dirty="0">
                          <a:solidFill>
                            <a:srgbClr val="000000"/>
                          </a:solidFill>
                          <a:latin typeface="Arial"/>
                        </a:rPr>
                        <a:t>!)</a:t>
                      </a:r>
                      <a:r>
                        <a:rPr lang="da-DK" sz="2400" b="0" i="0" u="none" strike="noStrike" dirty="0">
                          <a:solidFill>
                            <a:srgbClr val="000000"/>
                          </a:solidFill>
                          <a:latin typeface="Arial"/>
                        </a:rPr>
                        <a:t/>
                      </a:r>
                      <a:br>
                        <a:rPr lang="da-DK" sz="2400" b="0" i="0" u="none" strike="noStrike" dirty="0">
                          <a:solidFill>
                            <a:srgbClr val="000000"/>
                          </a:solidFill>
                          <a:latin typeface="Arial"/>
                        </a:rPr>
                      </a:br>
                      <a:endParaRPr lang="da-DK"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1269365">
                <a:tc>
                  <a:txBody>
                    <a:bodyPr/>
                    <a:lstStyle/>
                    <a:p>
                      <a:pPr algn="l" fontAlgn="b"/>
                      <a:r>
                        <a:rPr lang="da-DK" sz="2400" b="1" i="0" u="none" strike="noStrike" dirty="0" err="1">
                          <a:solidFill>
                            <a:srgbClr val="000000"/>
                          </a:solidFill>
                          <a:latin typeface="Arial"/>
                        </a:rPr>
                        <a:t>Function</a:t>
                      </a:r>
                      <a:r>
                        <a:rPr lang="da-DK" sz="2400" b="1" i="0" u="none" strike="noStrike" dirty="0">
                          <a:solidFill>
                            <a:srgbClr val="000000"/>
                          </a:solidFill>
                          <a:latin typeface="Arial"/>
                        </a:rPr>
                        <a:t> </a:t>
                      </a:r>
                      <a:r>
                        <a:rPr lang="da-DK" sz="2400" b="1" i="0" u="none" strike="noStrike" dirty="0" err="1">
                          <a:solidFill>
                            <a:srgbClr val="000000"/>
                          </a:solidFill>
                          <a:latin typeface="Arial"/>
                        </a:rPr>
                        <a:t>group</a:t>
                      </a:r>
                      <a:r>
                        <a:rPr lang="da-DK" sz="2400" b="1" i="0" u="none" strike="noStrike" dirty="0">
                          <a:solidFill>
                            <a:srgbClr val="000000"/>
                          </a:solidFill>
                          <a:latin typeface="Arial"/>
                        </a:rPr>
                        <a:t>:</a:t>
                      </a:r>
                      <a:r>
                        <a:rPr lang="da-DK" sz="2400" b="0" i="0" u="none" strike="noStrike" dirty="0">
                          <a:solidFill>
                            <a:srgbClr val="000000"/>
                          </a:solidFill>
                          <a:latin typeface="Arial"/>
                        </a:rPr>
                        <a:t> </a:t>
                      </a:r>
                      <a:r>
                        <a:rPr lang="da-DK" sz="2400" b="0" i="1" u="none" strike="noStrike" dirty="0" err="1">
                          <a:solidFill>
                            <a:srgbClr val="000000"/>
                          </a:solidFill>
                          <a:latin typeface="Arial"/>
                        </a:rPr>
                        <a:t>establishing</a:t>
                      </a:r>
                      <a:r>
                        <a:rPr lang="da-DK" sz="2400" b="0" i="1" u="none" strike="noStrike" dirty="0">
                          <a:solidFill>
                            <a:srgbClr val="000000"/>
                          </a:solidFill>
                          <a:latin typeface="Arial"/>
                        </a:rPr>
                        <a:t> </a:t>
                      </a:r>
                      <a:r>
                        <a:rPr lang="da-DK" sz="2400" b="0" i="1" u="none" strike="noStrike" dirty="0" err="1">
                          <a:solidFill>
                            <a:srgbClr val="000000"/>
                          </a:solidFill>
                          <a:latin typeface="Arial"/>
                        </a:rPr>
                        <a:t>contact</a:t>
                      </a:r>
                      <a:endParaRPr lang="da-DK"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l" fontAlgn="ctr"/>
                      <a:r>
                        <a:rPr lang="da-DK" sz="2400" b="0" i="0" u="none" strike="noStrike" dirty="0">
                          <a:solidFill>
                            <a:srgbClr val="000000"/>
                          </a:solidFill>
                          <a:latin typeface="Arial"/>
                        </a:rPr>
                        <a:t>undskyld</a:t>
                      </a:r>
                      <a:r>
                        <a:rPr lang="da-DK" sz="2400" b="0" i="0" u="none" strike="noStrike" baseline="30000" dirty="0">
                          <a:solidFill>
                            <a:srgbClr val="000000"/>
                          </a:solidFill>
                          <a:latin typeface="Arial"/>
                        </a:rPr>
                        <a:t>5 </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Undskyld </a:t>
                      </a:r>
                      <a:r>
                        <a:rPr lang="da-DK" sz="2400" b="0" i="1" u="none" strike="noStrike" dirty="0">
                          <a:solidFill>
                            <a:srgbClr val="000000"/>
                          </a:solidFill>
                          <a:latin typeface="Arial"/>
                        </a:rPr>
                        <a:t>jeg forstyrrer</a:t>
                      </a:r>
                      <a:r>
                        <a:rPr lang="da-DK" sz="2400" b="0" i="0" u="none" strike="noStrike" dirty="0">
                          <a:solidFill>
                            <a:srgbClr val="000000"/>
                          </a:solidFill>
                          <a:latin typeface="Arial"/>
                        </a:rPr>
                        <a:t/>
                      </a:r>
                      <a:br>
                        <a:rPr lang="da-DK" sz="2400" b="0" i="0" u="none" strike="noStrike" dirty="0">
                          <a:solidFill>
                            <a:srgbClr val="000000"/>
                          </a:solidFill>
                          <a:latin typeface="Arial"/>
                        </a:rPr>
                      </a:br>
                      <a:r>
                        <a:rPr lang="da-DK" sz="2400" b="0" i="1" u="none" strike="noStrike" dirty="0" smtClean="0">
                          <a:solidFill>
                            <a:srgbClr val="000000"/>
                          </a:solidFill>
                          <a:latin typeface="Arial"/>
                        </a:rPr>
                        <a:t>(</a:t>
                      </a:r>
                      <a:r>
                        <a:rPr lang="da-DK" sz="2400" b="0" i="1" u="none" strike="noStrike" dirty="0" err="1" smtClean="0">
                          <a:solidFill>
                            <a:srgbClr val="000000"/>
                          </a:solidFill>
                          <a:latin typeface="Arial"/>
                        </a:rPr>
                        <a:t>Excuse</a:t>
                      </a:r>
                      <a:r>
                        <a:rPr lang="da-DK" sz="2400" b="0" i="1" u="none" strike="noStrike" dirty="0" smtClean="0">
                          <a:solidFill>
                            <a:srgbClr val="000000"/>
                          </a:solidFill>
                          <a:latin typeface="Arial"/>
                        </a:rPr>
                        <a:t> </a:t>
                      </a:r>
                      <a:r>
                        <a:rPr lang="da-DK" sz="2400" b="0" i="1" u="none" strike="noStrike" dirty="0" err="1">
                          <a:solidFill>
                            <a:srgbClr val="000000"/>
                          </a:solidFill>
                          <a:latin typeface="Arial"/>
                        </a:rPr>
                        <a:t>me</a:t>
                      </a:r>
                      <a:r>
                        <a:rPr lang="da-DK" sz="2400" b="0" i="1" u="none" strike="noStrike" dirty="0">
                          <a:solidFill>
                            <a:srgbClr val="000000"/>
                          </a:solidFill>
                          <a:latin typeface="Arial"/>
                        </a:rPr>
                        <a:t> for </a:t>
                      </a:r>
                      <a:r>
                        <a:rPr lang="da-DK" sz="2400" b="0" i="1" u="none" strike="noStrike" dirty="0" err="1">
                          <a:solidFill>
                            <a:srgbClr val="000000"/>
                          </a:solidFill>
                          <a:latin typeface="Arial"/>
                        </a:rPr>
                        <a:t>interrupting</a:t>
                      </a:r>
                      <a:r>
                        <a:rPr lang="da-DK" sz="2400" b="0" i="1" u="none" strike="noStrike" dirty="0">
                          <a:solidFill>
                            <a:srgbClr val="000000"/>
                          </a:solidFill>
                          <a:latin typeface="Arial"/>
                        </a:rPr>
                        <a:t>)</a:t>
                      </a:r>
                      <a:r>
                        <a:rPr lang="da-DK" sz="2400" b="0" i="0" u="none" strike="noStrike" dirty="0">
                          <a:solidFill>
                            <a:srgbClr val="000000"/>
                          </a:solidFill>
                          <a:latin typeface="Arial"/>
                        </a:rPr>
                        <a:t/>
                      </a:r>
                      <a:br>
                        <a:rPr lang="da-DK" sz="2400" b="0" i="0" u="none" strike="noStrike" dirty="0">
                          <a:solidFill>
                            <a:srgbClr val="000000"/>
                          </a:solidFill>
                          <a:latin typeface="Arial"/>
                        </a:rPr>
                      </a:br>
                      <a:endParaRPr lang="da-DK"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sz="2400" b="0" i="0" u="none" strike="noStrike" dirty="0">
                          <a:solidFill>
                            <a:srgbClr val="000000"/>
                          </a:solidFill>
                          <a:latin typeface="Arial"/>
                        </a:rPr>
                        <a:t>hov</a:t>
                      </a:r>
                      <a:r>
                        <a:rPr lang="en-US" sz="2400" b="0" i="0" u="none" strike="noStrike" baseline="30000" dirty="0">
                          <a:solidFill>
                            <a:srgbClr val="000000"/>
                          </a:solidFill>
                          <a:latin typeface="Arial"/>
                        </a:rPr>
                        <a:t>6 </a:t>
                      </a:r>
                      <a:r>
                        <a:rPr lang="en-US" sz="2400" b="0" i="0" u="none" strike="noStrike" dirty="0">
                          <a:solidFill>
                            <a:srgbClr val="000000"/>
                          </a:solidFill>
                          <a:latin typeface="Arial"/>
                        </a:rPr>
                        <a:t/>
                      </a:r>
                      <a:br>
                        <a:rPr lang="en-US" sz="2400" b="0" i="0" u="none" strike="noStrike" dirty="0">
                          <a:solidFill>
                            <a:srgbClr val="000000"/>
                          </a:solidFill>
                          <a:latin typeface="Arial"/>
                        </a:rPr>
                      </a:br>
                      <a:r>
                        <a:rPr lang="en-US" sz="2400" b="0" i="1" u="none" strike="noStrike" dirty="0" err="1" smtClean="0">
                          <a:solidFill>
                            <a:srgbClr val="000000"/>
                          </a:solidFill>
                          <a:latin typeface="Arial"/>
                        </a:rPr>
                        <a:t>Hov</a:t>
                      </a:r>
                      <a:r>
                        <a:rPr lang="en-US" sz="2400" b="0" i="1" u="none" strike="noStrike" dirty="0">
                          <a:solidFill>
                            <a:srgbClr val="000000"/>
                          </a:solidFill>
                          <a:latin typeface="Arial"/>
                        </a:rPr>
                        <a:t>, du </a:t>
                      </a:r>
                      <a:r>
                        <a:rPr lang="en-US" sz="2400" b="0" i="1" u="none" strike="noStrike" dirty="0" err="1">
                          <a:solidFill>
                            <a:srgbClr val="000000"/>
                          </a:solidFill>
                          <a:latin typeface="Arial"/>
                        </a:rPr>
                        <a:t>tabte</a:t>
                      </a:r>
                      <a:r>
                        <a:rPr lang="en-US" sz="2400" b="0" i="1" u="none" strike="noStrike" dirty="0">
                          <a:solidFill>
                            <a:srgbClr val="000000"/>
                          </a:solidFill>
                          <a:latin typeface="Arial"/>
                        </a:rPr>
                        <a:t> </a:t>
                      </a:r>
                      <a:r>
                        <a:rPr lang="en-US" sz="2400" b="0" i="1" u="none" strike="noStrike" dirty="0" err="1">
                          <a:solidFill>
                            <a:srgbClr val="000000"/>
                          </a:solidFill>
                          <a:latin typeface="Arial"/>
                        </a:rPr>
                        <a:t>noget</a:t>
                      </a:r>
                      <a:r>
                        <a:rPr lang="en-US" sz="2400" b="0" i="1" u="none" strike="noStrike" dirty="0">
                          <a:solidFill>
                            <a:srgbClr val="000000"/>
                          </a:solidFill>
                          <a:latin typeface="Arial"/>
                        </a:rPr>
                        <a:t>!</a:t>
                      </a:r>
                      <a:r>
                        <a:rPr lang="en-US" sz="2400" b="0" i="0" u="none" strike="noStrike" dirty="0">
                          <a:solidFill>
                            <a:srgbClr val="000000"/>
                          </a:solidFill>
                          <a:latin typeface="Arial"/>
                        </a:rPr>
                        <a:t/>
                      </a:r>
                      <a:br>
                        <a:rPr lang="en-US" sz="2400" b="0" i="0" u="none" strike="noStrike" dirty="0">
                          <a:solidFill>
                            <a:srgbClr val="000000"/>
                          </a:solidFill>
                          <a:latin typeface="Arial"/>
                        </a:rPr>
                      </a:br>
                      <a:r>
                        <a:rPr lang="en-US" sz="2400" b="0" i="1" u="none" strike="noStrike" dirty="0" smtClean="0">
                          <a:solidFill>
                            <a:srgbClr val="000000"/>
                          </a:solidFill>
                          <a:latin typeface="Arial"/>
                        </a:rPr>
                        <a:t>(Hey</a:t>
                      </a:r>
                      <a:r>
                        <a:rPr lang="en-US" sz="2400" b="0" i="1" u="none" strike="noStrike" dirty="0">
                          <a:solidFill>
                            <a:srgbClr val="000000"/>
                          </a:solidFill>
                          <a:latin typeface="Arial"/>
                        </a:rPr>
                        <a:t>, you lost something!)</a:t>
                      </a:r>
                      <a:r>
                        <a:rPr lang="en-US" sz="2400" b="0" i="0" u="none" strike="noStrike" dirty="0">
                          <a:solidFill>
                            <a:srgbClr val="000000"/>
                          </a:solidFill>
                          <a:latin typeface="Arial"/>
                        </a:rPr>
                        <a:t/>
                      </a:r>
                      <a:br>
                        <a:rPr lang="en-US" sz="2400" b="0" i="0" u="none" strike="noStrike" dirty="0">
                          <a:solidFill>
                            <a:srgbClr val="000000"/>
                          </a:solidFill>
                          <a:latin typeface="Arial"/>
                        </a:rPr>
                      </a:br>
                      <a:endParaRPr lang="en-US" sz="2400" b="0" i="0" u="none" strike="noStrike" dirty="0">
                        <a:solidFill>
                          <a:srgbClr val="000000"/>
                        </a:solidFill>
                        <a:latin typeface="Arial"/>
                      </a:endParaRPr>
                    </a:p>
                  </a:txBody>
                  <a:tcPr marL="108000" marR="108000" marT="108000" marB="10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63600" rtl="0" eaLnBrk="1" fontAlgn="base" latinLnBrk="0" hangingPunct="1">
          <a:lnSpc>
            <a:spcPct val="100000"/>
          </a:lnSpc>
          <a:spcBef>
            <a:spcPct val="0"/>
          </a:spcBef>
          <a:spcAft>
            <a:spcPct val="0"/>
          </a:spcAft>
          <a:buClrTx/>
          <a:buSzTx/>
          <a:buFontTx/>
          <a:buNone/>
          <a:tabLst/>
          <a:defRPr kumimoji="0" lang="da-DK" sz="23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63600" rtl="0" eaLnBrk="1" fontAlgn="base" latinLnBrk="0" hangingPunct="1">
          <a:lnSpc>
            <a:spcPct val="100000"/>
          </a:lnSpc>
          <a:spcBef>
            <a:spcPct val="0"/>
          </a:spcBef>
          <a:spcAft>
            <a:spcPct val="0"/>
          </a:spcAft>
          <a:buClrTx/>
          <a:buSzTx/>
          <a:buFontTx/>
          <a:buNone/>
          <a:tabLst/>
          <a:defRPr kumimoji="0" lang="da-DK" sz="23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1136</TotalTime>
  <Words>326</Words>
  <Application>Microsoft Office PowerPoint</Application>
  <PresentationFormat>Brugerdefineret</PresentationFormat>
  <Paragraphs>179</Paragraphs>
  <Slides>1</Slides>
  <Notes>0</Notes>
  <HiddenSlides>0</HiddenSlides>
  <MMClips>0</MMClips>
  <ScaleCrop>false</ScaleCrop>
  <HeadingPairs>
    <vt:vector size="4" baseType="variant">
      <vt:variant>
        <vt:lpstr>Tema</vt:lpstr>
      </vt:variant>
      <vt:variant>
        <vt:i4>1</vt:i4>
      </vt:variant>
      <vt:variant>
        <vt:lpstr>Diastitler</vt:lpstr>
      </vt:variant>
      <vt:variant>
        <vt:i4>1</vt:i4>
      </vt:variant>
    </vt:vector>
  </HeadingPairs>
  <TitlesOfParts>
    <vt:vector size="2" baseType="lpstr">
      <vt:lpstr>Standarddesign</vt:lpstr>
      <vt:lpstr>A Dictionary of Spoken Danish (ODT) </vt:lpstr>
    </vt:vector>
  </TitlesOfParts>
  <Company>Københavns Universitet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install</dc:creator>
  <cp:lastModifiedBy>Martin</cp:lastModifiedBy>
  <cp:revision>120</cp:revision>
  <dcterms:created xsi:type="dcterms:W3CDTF">2003-10-09T09:28:44Z</dcterms:created>
  <dcterms:modified xsi:type="dcterms:W3CDTF">2012-08-03T14:00:15Z</dcterms:modified>
</cp:coreProperties>
</file>